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63" r:id="rId3"/>
    <p:sldMasterId id="2147483660" r:id="rId4"/>
  </p:sldMasterIdLst>
  <p:notesMasterIdLst>
    <p:notesMasterId r:id="rId124"/>
  </p:notesMasterIdLst>
  <p:sldIdLst>
    <p:sldId id="499" r:id="rId5"/>
    <p:sldId id="460" r:id="rId6"/>
    <p:sldId id="530" r:id="rId7"/>
    <p:sldId id="531" r:id="rId8"/>
    <p:sldId id="532" r:id="rId9"/>
    <p:sldId id="461" r:id="rId10"/>
    <p:sldId id="259" r:id="rId11"/>
    <p:sldId id="462" r:id="rId12"/>
    <p:sldId id="262" r:id="rId13"/>
    <p:sldId id="263" r:id="rId14"/>
    <p:sldId id="264" r:id="rId15"/>
    <p:sldId id="265" r:id="rId16"/>
    <p:sldId id="266" r:id="rId17"/>
    <p:sldId id="268" r:id="rId18"/>
    <p:sldId id="270" r:id="rId19"/>
    <p:sldId id="272" r:id="rId20"/>
    <p:sldId id="274" r:id="rId21"/>
    <p:sldId id="276" r:id="rId22"/>
    <p:sldId id="277" r:id="rId23"/>
    <p:sldId id="279" r:id="rId24"/>
    <p:sldId id="280" r:id="rId25"/>
    <p:sldId id="463" r:id="rId26"/>
    <p:sldId id="282" r:id="rId27"/>
    <p:sldId id="283" r:id="rId28"/>
    <p:sldId id="464" r:id="rId29"/>
    <p:sldId id="286" r:id="rId30"/>
    <p:sldId id="288" r:id="rId31"/>
    <p:sldId id="290" r:id="rId32"/>
    <p:sldId id="291" r:id="rId33"/>
    <p:sldId id="292" r:id="rId34"/>
    <p:sldId id="294" r:id="rId35"/>
    <p:sldId id="296" r:id="rId36"/>
    <p:sldId id="298" r:id="rId37"/>
    <p:sldId id="465" r:id="rId38"/>
    <p:sldId id="301" r:id="rId39"/>
    <p:sldId id="302" r:id="rId40"/>
    <p:sldId id="304" r:id="rId41"/>
    <p:sldId id="305" r:id="rId42"/>
    <p:sldId id="308" r:id="rId43"/>
    <p:sldId id="309" r:id="rId44"/>
    <p:sldId id="311" r:id="rId45"/>
    <p:sldId id="466" r:id="rId46"/>
    <p:sldId id="513" r:id="rId47"/>
    <p:sldId id="514" r:id="rId48"/>
    <p:sldId id="314" r:id="rId49"/>
    <p:sldId id="516" r:id="rId50"/>
    <p:sldId id="517" r:id="rId51"/>
    <p:sldId id="518" r:id="rId52"/>
    <p:sldId id="519" r:id="rId53"/>
    <p:sldId id="520" r:id="rId54"/>
    <p:sldId id="521" r:id="rId55"/>
    <p:sldId id="522" r:id="rId56"/>
    <p:sldId id="523" r:id="rId57"/>
    <p:sldId id="524" r:id="rId58"/>
    <p:sldId id="525" r:id="rId59"/>
    <p:sldId id="526" r:id="rId60"/>
    <p:sldId id="527" r:id="rId61"/>
    <p:sldId id="528" r:id="rId62"/>
    <p:sldId id="529" r:id="rId63"/>
    <p:sldId id="511" r:id="rId64"/>
    <p:sldId id="515" r:id="rId65"/>
    <p:sldId id="315" r:id="rId66"/>
    <p:sldId id="316" r:id="rId67"/>
    <p:sldId id="506" r:id="rId68"/>
    <p:sldId id="317" r:id="rId69"/>
    <p:sldId id="318" r:id="rId70"/>
    <p:sldId id="319" r:id="rId71"/>
    <p:sldId id="320" r:id="rId72"/>
    <p:sldId id="321" r:id="rId73"/>
    <p:sldId id="322" r:id="rId74"/>
    <p:sldId id="323" r:id="rId75"/>
    <p:sldId id="324" r:id="rId76"/>
    <p:sldId id="325" r:id="rId77"/>
    <p:sldId id="328" r:id="rId78"/>
    <p:sldId id="326" r:id="rId79"/>
    <p:sldId id="467" r:id="rId80"/>
    <p:sldId id="468" r:id="rId81"/>
    <p:sldId id="469" r:id="rId82"/>
    <p:sldId id="330" r:id="rId83"/>
    <p:sldId id="341" r:id="rId84"/>
    <p:sldId id="470" r:id="rId85"/>
    <p:sldId id="471" r:id="rId86"/>
    <p:sldId id="472" r:id="rId87"/>
    <p:sldId id="473" r:id="rId88"/>
    <p:sldId id="474" r:id="rId89"/>
    <p:sldId id="475" r:id="rId90"/>
    <p:sldId id="476" r:id="rId91"/>
    <p:sldId id="477" r:id="rId92"/>
    <p:sldId id="478" r:id="rId93"/>
    <p:sldId id="507" r:id="rId94"/>
    <p:sldId id="479" r:id="rId95"/>
    <p:sldId id="480" r:id="rId96"/>
    <p:sldId id="481" r:id="rId97"/>
    <p:sldId id="482" r:id="rId98"/>
    <p:sldId id="483" r:id="rId99"/>
    <p:sldId id="484" r:id="rId100"/>
    <p:sldId id="485" r:id="rId101"/>
    <p:sldId id="486" r:id="rId102"/>
    <p:sldId id="487" r:id="rId103"/>
    <p:sldId id="488" r:id="rId104"/>
    <p:sldId id="489" r:id="rId105"/>
    <p:sldId id="490" r:id="rId106"/>
    <p:sldId id="491" r:id="rId107"/>
    <p:sldId id="508" r:id="rId108"/>
    <p:sldId id="492" r:id="rId109"/>
    <p:sldId id="493" r:id="rId110"/>
    <p:sldId id="494" r:id="rId111"/>
    <p:sldId id="495" r:id="rId112"/>
    <p:sldId id="496" r:id="rId113"/>
    <p:sldId id="497" r:id="rId114"/>
    <p:sldId id="498" r:id="rId115"/>
    <p:sldId id="509" r:id="rId116"/>
    <p:sldId id="510" r:id="rId117"/>
    <p:sldId id="501" r:id="rId118"/>
    <p:sldId id="502" r:id="rId119"/>
    <p:sldId id="503" r:id="rId120"/>
    <p:sldId id="504" r:id="rId121"/>
    <p:sldId id="505" r:id="rId122"/>
    <p:sldId id="500"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ggy" initials="PS" lastIdx="1" clrIdx="0">
    <p:extLst>
      <p:ext uri="{19B8F6BF-5375-455C-9EA6-DF929625EA0E}">
        <p15:presenceInfo xmlns:p15="http://schemas.microsoft.com/office/powerpoint/2012/main" userId="Peggy" providerId="None"/>
      </p:ext>
    </p:extLst>
  </p:cmAuthor>
  <p:cmAuthor id="2" name="Julie Angel" initials="JA" lastIdx="3" clrIdx="1">
    <p:extLst>
      <p:ext uri="{19B8F6BF-5375-455C-9EA6-DF929625EA0E}">
        <p15:presenceInfo xmlns:p15="http://schemas.microsoft.com/office/powerpoint/2012/main" userId="fec48bcc1f869946" providerId="Windows Live"/>
      </p:ext>
    </p:extLst>
  </p:cmAuthor>
  <p:cmAuthor id="3" name="Meghan Cook" initials="MC" lastIdx="9" clrIdx="2">
    <p:extLst>
      <p:ext uri="{19B8F6BF-5375-455C-9EA6-DF929625EA0E}">
        <p15:presenceInfo xmlns:p15="http://schemas.microsoft.com/office/powerpoint/2012/main" userId="S::mcook@brownsburg.k12.in.us::690cd129-0c77-4563-8db2-e0de360cf9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6A9E74"/>
    <a:srgbClr val="339933"/>
    <a:srgbClr val="339966"/>
    <a:srgbClr val="247300"/>
    <a:srgbClr val="3A3A3A"/>
    <a:srgbClr val="316728"/>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19" autoAdjust="0"/>
    <p:restoredTop sz="79143" autoAdjust="0"/>
  </p:normalViewPr>
  <p:slideViewPr>
    <p:cSldViewPr snapToGrid="0">
      <p:cViewPr varScale="1">
        <p:scale>
          <a:sx n="55" d="100"/>
          <a:sy n="55" d="100"/>
        </p:scale>
        <p:origin x="1192" y="48"/>
      </p:cViewPr>
      <p:guideLst/>
    </p:cSldViewPr>
  </p:slideViewPr>
  <p:outlineViewPr>
    <p:cViewPr>
      <p:scale>
        <a:sx n="33" d="100"/>
        <a:sy n="33" d="100"/>
      </p:scale>
      <p:origin x="0" y="-67104"/>
    </p:cViewPr>
  </p:outlineViewPr>
  <p:notesTextViewPr>
    <p:cViewPr>
      <p:scale>
        <a:sx n="1" d="1"/>
        <a:sy n="1" d="1"/>
      </p:scale>
      <p:origin x="0" y="0"/>
    </p:cViewPr>
  </p:notesTextViewPr>
  <p:sorterViewPr>
    <p:cViewPr varScale="1">
      <p:scale>
        <a:sx n="1" d="1"/>
        <a:sy n="1" d="1"/>
      </p:scale>
      <p:origin x="0" y="-2656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notesMaster" Target="notesMasters/notesMaster1.xml"/><Relationship Id="rId12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0.wmf"/></Relationships>
</file>

<file path=ppt/ink/ink1.xml><?xml version="1.0" encoding="utf-8"?>
<inkml:ink xmlns:inkml="http://www.w3.org/2003/InkML">
  <inkml:definitions>
    <inkml:context xml:id="ctx0">
      <inkml:inkSource xml:id="inkSrc0">
        <inkml:traceFormat>
          <inkml:channel name="X" type="integer" max="3408" units="cm"/>
          <inkml:channel name="Y" type="integer" max="1920" units="cm"/>
        </inkml:traceFormat>
        <inkml:channelProperties>
          <inkml:channelProperty channel="X" name="resolution" value="115.91837" units="1/cm"/>
          <inkml:channelProperty channel="Y" name="resolution" value="116.36364" units="1/cm"/>
        </inkml:channelProperties>
      </inkml:inkSource>
      <inkml:timestamp xml:id="ts0" timeString="2020-11-18T22:53:07.941"/>
    </inkml:context>
    <inkml:brush xml:id="br0">
      <inkml:brushProperty name="width" value="0.05292" units="cm"/>
      <inkml:brushProperty name="height" value="0.05292" units="cm"/>
      <inkml:brushProperty name="color" value="#00B050"/>
    </inkml:brush>
  </inkml:definitions>
  <inkml:trace contextRef="#ctx0" brushRef="#br0">24158 14377,'0'0,"0"0,0 0,0 0,0 0,0 10,0 10,30 49,19 50,11 10,19 20,1 20,19-21,31 1,-1-10,0 0,30-20,-10-20,20 1,30-1,-1-10,11-20,20-9,19-20,30-11,-19-9,19-10,10-10,-20 0,31-20,-41 1,-10-1,-9-10,-30-10,-1 1,-29-1,0 0,0 1,-30 9,0 10,-10-10,-40 20,-29 0,-20 0,-20 0,-1 1,1 9,-20 0,0 0,0 0,0 0,-10 0</inkml:trace>
  <inkml:trace contextRef="#ctx0" brushRef="#br0" timeOffset="452.7714">29941 15190,'0'0,"0"0,-10 0,10 0,0 0,0 0,0 0,40 0,60 0,78-19,61-1,19 0,11-10,-21 10,-9-10,-11 1,-39 9,-10 0,-20 10,-50 0,-19 20,-1 0,-19 0,-31-10</inkml:trace>
  <inkml:trace contextRef="#ctx0" brushRef="#br0" timeOffset="1347.8707">30021 15389,'-10'0,"0"-20,-20-30,-10-19,11 9,-1 1,10-1,-10-39,10-20,0 0,10-10,1-30,9 10,0 20,0-9,0-1,0 39,0 21,9 0,1 9,0 21,0 9,0 10,0 0,10 1,0 9,0 0,20 0,19-10,11 10,29 1,50-11,0 0,20 10,20-10,-20 21,0-11,-10 10,-50 0,-9 10,-1 0,0 10,-19 0,-11 0,-19 9,-10 11,-10 0,-1 10,1 9,-10 1,0 0,0 19,-10 20,0 10,0 1,0-51,59 418,-69-457,0 9,10 41,10 49,0 20,0-20,-10-10,0-9,-1-1,-18 0,-1-9,10-51</inkml:trace>
  <inkml:trace contextRef="#ctx0" brushRef="#br0" timeOffset="2070.9177">30220 15498,'0'0,"0"0,-10 0,0 0,0-10,-10 10,-10 0,0 0,1 10,-1 0,0 20,10-1,0 11,0 0,20-10,20-1,0 11,20-10,0-10,29-1,21-19,-1 0,-19-19,-21-1,1 0,-20-10,0 0,-21 1,1-1,0 20,-20-10,-9 0,-31-9,-10-1,1 10,19 10,-10-10,30 10</inkml:trace>
  <inkml:trace contextRef="#ctx0" brushRef="#br0" timeOffset="2425.958">32595 15587,'0'0,"0"0,0 10,0 30,0 19,20 60,29 80,1 9,29 140</inkml:trace>
  <inkml:trace contextRef="#ctx0" brushRef="#br0" timeOffset="3339.0744">29256 15558,'0'0,"0"0,10 0,69-30,130-20,119-39,99-30,30 10,30 9</inkml:trace>
  <inkml:trace contextRef="#ctx0" brushRef="#br0" timeOffset="4105.4807">29544 14357,'0'0,"10"-30,30-49,69-70,70-49,10 29,9 30,-19 10,-60 40,-59 49</inkml:trace>
  <inkml:trace contextRef="#ctx0" brushRef="#br0" timeOffset="4412.6586">29753 14555,'0'0,"0"0,0 0,0 0,29-10,81-29,69-70,39-30,-9 20,109-90,40-49,-358 258,20-20,19-9,1-21,-20 30</inkml:trace>
  <inkml:trace contextRef="#ctx0" brushRef="#br0" timeOffset="4644.0392">30200 15012,'0'0,"10"-20,89-99,80-40,89-19,30 9,-49 40,-21 30,160-50</inkml:trace>
  <inkml:trace contextRef="#ctx0" brushRef="#br0" timeOffset="4864.4941">30726 15042,'0'0,"0"0,10-10,70-50,109-69,59-30,-9 30,108-89</inkml:trace>
  <inkml:trace contextRef="#ctx0" brushRef="#br0" timeOffset="5123.5392">30289 14149,'10'-10,"60"-40,128-89,81-59,59 19,19 1,-68 29,88-40</inkml:trace>
  <inkml:trace contextRef="#ctx0" brushRef="#br0" timeOffset="5393.2676">30160 14526,'0'0,"0"0,30-50,109-89,90-39,29-1,0 0,-39 40,-40 10,119-109</inkml:trace>
  <inkml:trace contextRef="#ctx0" brushRef="#br0" timeOffset="5587.2646">29872 14039,'0'0,"0"0,40-9,59-51,110-59,59-30,120-39</inkml:trace>
  <inkml:trace contextRef="#ctx0" brushRef="#br0" timeOffset="6154.7419">31203 14585,'0'0,"60"-59,69-70,120-40,49 30,89-49</inkml:trace>
  <inkml:trace contextRef="#ctx0" brushRef="#br0" timeOffset="6441.4938">31064 14446,'10'-10,"60"-89,119-89,158-60,71-20</inkml:trace>
  <inkml:trace contextRef="#ctx0" brushRef="#br0" timeOffset="9330.0787">18255 16252,'0'0,"0"0,0 0,0 0,0 0,0 0,0 0,10 10,0 0,0 0,0 0,0-10</inkml:trace>
  <inkml:trace contextRef="#ctx0" brushRef="#br0" timeOffset="10281.252">18424 15925,'0'0,"0"0,0 0,0 0,0 10,20 9,0 11,10 0,9 20,11-1,0 11,-11-21,-9 1,10-10,10 0,19-1,11 1,-1-10,-9 10,9-1,11 1,-1 0,1-10,-21 0,11 0,-11-1,11-9,-11 10,-39-20</inkml:trace>
  <inkml:trace contextRef="#ctx0" brushRef="#br0" timeOffset="11360.586">19090 16361,'0'0,"0"10,20 0,19 20,21 0,29 19,31 11,-1-1,10 1,20-1,-10-19,10 0,30-11,-20-9,10 0,10 0,-20-10,30-10,10 0,-21 10,21-10,-20 0,30 0,9 0,-9 10,10-10,-11 0,21 0,-10 0,9 0,21-10,-1 0,0-10,1 0,-1-10,1 1,-1-11,1-10,-1 1,-9-21,9 11,-10-1,11-9,-1-11,-9-19,-11 0,1 0,0 0,-31-21,11-18,-30-11,10-10,-20-20,-10-9,-10-20,-10 9,-10-19,-10 9,0-29,11 20,-21-10,-20 10,-19 9,0 1,-11 9,1 21,-11 9,-19 10,0 20,0 30,-20 20,0 0,0 19,0 1,0 9,0 11,-10 19</inkml:trace>
  <inkml:trace contextRef="#ctx0" brushRef="#br0" timeOffset="12089.1182">29564 10934,'0'0,"0"0,0-10,0 0,0 10,0 0,0 0,10 0,39 0,41 0,49-10,40-10,39-9,31-1,-1-10,31 0,-31 11,40 9,-19 0,-31 10,-9 0,-51 20,1 0,-50 0,-39 0,-50-10</inkml:trace>
  <inkml:trace contextRef="#ctx0" brushRef="#br0" timeOffset="12995.7433">29832 11063,'0'0,"-10"0,0-10,0 0,0-10,0 0,0-19,1-1,9-20,0-29,9-50,11 0,20-9,10-31,-1 20,1 0,10 1,-11 9,-9 10,0-40,10 31,-11 28,21-18,-10 9,-1 29,-19 21,10 10,-10-1,0 11,-1 9,1 0,0 21,0-1,0 0,9 20,11 0,10 0,-11 20,11 10,0 10,-1 19,21 1,9 19,11 21,-11 9,0 0,-9 10,19 10,-9 0,-1 1,-9-1,-11 0,11 0,-1-10,1-10,-1 10,-9 10,-1-10,-9-19,-10-1,9 0,-9 1,0-11,-11-19,-9-1,0-19,0-11,-10 1,-10-10,0 0,0-10,-1 0,1-10</inkml:trace>
  <inkml:trace contextRef="#ctx0" brushRef="#br0" timeOffset="51159.376">30567 10021,'0'0,"0"0,0 0,0 0,-9 0,9 0,0 0,0 0,0 0,9-10,11-20,30-19,39-21,41 1,-21-1,-20 11,1 9,-21 11,1 9,-20 10,-11 10,-9 0,-20 10</inkml:trace>
  <inkml:trace contextRef="#ctx0" brushRef="#br0" timeOffset="51390.759">30319 10091,'10'-10,"30"-30,39-49,40-30,70-20,-10 10,10 29,169-88</inkml:trace>
  <inkml:trace contextRef="#ctx0" brushRef="#br0" timeOffset="52119.8157">30220 6717,'0'0,"29"0,51-20,49 0,50-9,30-1,9 0,11 0,-10 1,9 9,-39 0,0 10,-20 0,-60 0,-10-10,-49 10</inkml:trace>
  <inkml:trace contextRef="#ctx0" brushRef="#br0" timeOffset="53140.5345">30021 6638,'0'0,"0"0,0 0,0 0,0-10,0 0,0-10,0 0,0-19,0-1,0-20,0-9,0-1,10-9,0 10,-10-1,10-9,10-11,-1-9,11 20,-10-1,20-9,0-10,19-10,1 20,0-1,9 11,1-10,-11-1,21 1,9 10,11 9,-11 1,-9 9,9 1,20-1,-9 10,-11 1,-9 19,9 10,10 10,-9 10,-1 10,-19 10,9 10,1 19,-1 11,1 19,-1 31,1 28,-21 21,11 50,0 9,9 50,1 10,-11 19,11 140</inkml:trace>
</inkml:ink>
</file>

<file path=ppt/ink/ink2.xml><?xml version="1.0" encoding="utf-8"?>
<inkml:ink xmlns:inkml="http://www.w3.org/2003/InkML">
  <inkml:definitions>
    <inkml:context xml:id="ctx0">
      <inkml:inkSource xml:id="inkSrc0">
        <inkml:traceFormat>
          <inkml:channel name="X" type="integer" max="3408" units="cm"/>
          <inkml:channel name="Y" type="integer" max="1920" units="cm"/>
        </inkml:traceFormat>
        <inkml:channelProperties>
          <inkml:channelProperty channel="X" name="resolution" value="115.91837" units="1/cm"/>
          <inkml:channelProperty channel="Y" name="resolution" value="116.36364" units="1/cm"/>
        </inkml:channelProperties>
      </inkml:inkSource>
      <inkml:timestamp xml:id="ts0" timeString="2020-11-18T22:54:08.729"/>
    </inkml:context>
    <inkml:brush xml:id="br0">
      <inkml:brushProperty name="width" value="0.05292" units="cm"/>
      <inkml:brushProperty name="height" value="0.05292" units="cm"/>
      <inkml:brushProperty name="color" value="#00B050"/>
    </inkml:brush>
  </inkml:definitions>
  <inkml:trace contextRef="#ctx0" brushRef="#br0">1053 10309,'0'0,"0"0,0 0,0 0,0 0,0 0,0 0,0 10,0 0,0 0,10 0,20 19,-20 1,10 0,0 0,10-1,-20 1,9 0,1 0,10-1,0 11,0 0,19 9,1-9,-20 0,20-1,-21-9,1-10,0 0,-10-10,0-10,10 0,9-20,31-30,9-19,11-50,19-40,0-29,21-31,-1-9,-10 30,0 19,11 0,-1 11,-30 19,0 10,21 0,-51 70</inkml:trace>
  <inkml:trace contextRef="#ctx0" brushRef="#br0" timeOffset="11706.6904">1173 13355,'0'0,"0"0,0 0,0 0,0 10,0 0,0 0,10 0,9 9,-19 1,10 10,0 0,20 0,-20-1,10 11,0 10,10-1,-1-9,-9 0,10-1,-20 1,10-10,0-1,10 1,-1 0,-9 0,0-10,0-1,0 1,-20 0,10 0,0-10,0 0,0 0,0 0,-10 0,0-10,0 0,10 0,-10 0,0 0,0 0,0 0,0 0,0 0,19 0,-19 0,0 0,10 0,0 0,0-10,10 0,10-10,0 0,19-20,-9-19,20-11,-1-9,1-10,0 9,-1-29,21-10,-1 0,1 10,-11 0,1 0,-1 0,1 9,0 11,-11 10,11-1,-21 11,1-1,-20 41</inkml:trace>
</inkml:ink>
</file>

<file path=ppt/ink/ink3.xml><?xml version="1.0" encoding="utf-8"?>
<inkml:ink xmlns:inkml="http://www.w3.org/2003/InkML">
  <inkml:definitions>
    <inkml:context xml:id="ctx0">
      <inkml:inkSource xml:id="inkSrc0">
        <inkml:traceFormat>
          <inkml:channel name="X" type="integer" max="3408" units="cm"/>
          <inkml:channel name="Y" type="integer" max="1920" units="cm"/>
        </inkml:traceFormat>
        <inkml:channelProperties>
          <inkml:channelProperty channel="X" name="resolution" value="115.91837" units="1/cm"/>
          <inkml:channelProperty channel="Y" name="resolution" value="116.36364" units="1/cm"/>
        </inkml:channelProperties>
      </inkml:inkSource>
      <inkml:timestamp xml:id="ts0" timeString="2020-11-18T23:40:18.350"/>
    </inkml:context>
    <inkml:brush xml:id="br0">
      <inkml:brushProperty name="width" value="0.05292" units="cm"/>
      <inkml:brushProperty name="height" value="0.05292" units="cm"/>
      <inkml:brushProperty name="color" value="#00B0F0"/>
    </inkml:brush>
    <inkml:context xml:id="ctx1">
      <inkml:inkSource xml:id="inkSrc1">
        <inkml:traceFormat>
          <inkml:channel name="X" type="integer" max="1920" units="cm"/>
          <inkml:channel name="Y" type="integer" max="1080" units="cm"/>
        </inkml:traceFormat>
        <inkml:channelProperties>
          <inkml:channelProperty channel="X" name="resolution" value="65.30612" units="1/cm"/>
          <inkml:channelProperty channel="Y" name="resolution" value="65.45454" units="1/cm"/>
        </inkml:channelProperties>
      </inkml:inkSource>
      <inkml:timestamp xml:id="ts1" timeString="2020-11-18T23:41:05.523"/>
    </inkml:context>
  </inkml:definitions>
  <inkml:trace contextRef="#ctx0" brushRef="#br0">10852 8910,'0'0,"0"0,0 0,0 0,0 0,0 0,20 0,-1 0,21-10,10 0,0 0,19 0,40 0,21 0,-1 0,60 0,208-9,80-1,-467 20,119 0,149 10,40-10,0 0,40 0,-10-10,99 10</inkml:trace>
  <inkml:trace contextRef="#ctx1" brushRef="#br0">21484 8167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391CB-82E8-482B-9305-CB4347FBE118}" type="datetimeFigureOut">
              <a:rPr lang="en-US" smtClean="0"/>
              <a:t>11/6/2021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9C5E10-4773-4154-A2C7-389A04F1C112}" type="slidenum">
              <a:rPr lang="en-US" smtClean="0"/>
              <a:t>‹#›</a:t>
            </a:fld>
            <a:endParaRPr lang="en-US"/>
          </a:p>
        </p:txBody>
      </p:sp>
    </p:spTree>
    <p:extLst>
      <p:ext uri="{BB962C8B-B14F-4D97-AF65-F5344CB8AC3E}">
        <p14:creationId xmlns:p14="http://schemas.microsoft.com/office/powerpoint/2010/main" val="3914108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a:t>
            </a:fld>
            <a:endParaRPr lang="en-US" dirty="0"/>
          </a:p>
        </p:txBody>
      </p:sp>
    </p:spTree>
    <p:extLst>
      <p:ext uri="{BB962C8B-B14F-4D97-AF65-F5344CB8AC3E}">
        <p14:creationId xmlns:p14="http://schemas.microsoft.com/office/powerpoint/2010/main" val="2467106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16</a:t>
            </a:fld>
            <a:endParaRPr lang="en-US" dirty="0"/>
          </a:p>
        </p:txBody>
      </p:sp>
    </p:spTree>
    <p:extLst>
      <p:ext uri="{BB962C8B-B14F-4D97-AF65-F5344CB8AC3E}">
        <p14:creationId xmlns:p14="http://schemas.microsoft.com/office/powerpoint/2010/main" val="757507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17</a:t>
            </a:fld>
            <a:endParaRPr lang="en-US" dirty="0"/>
          </a:p>
        </p:txBody>
      </p:sp>
    </p:spTree>
    <p:extLst>
      <p:ext uri="{BB962C8B-B14F-4D97-AF65-F5344CB8AC3E}">
        <p14:creationId xmlns:p14="http://schemas.microsoft.com/office/powerpoint/2010/main" val="3204918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the values shown in Figure 11.1, the spreadsheet model computes profit for the base-case scenario. </a:t>
            </a:r>
          </a:p>
          <a:p>
            <a:pPr marL="171450" indent="-171450">
              <a:buFont typeface="Arial" panose="020B0604020202020204" pitchFamily="34" charset="0"/>
              <a:buChar char="•"/>
            </a:pPr>
            <a:r>
              <a:rPr lang="en-US" dirty="0"/>
              <a:t>By changing one or more values for the input parameters, the spreadsheet model can be used to conduct a manual what-if analysis (e.g., the best-case and worst-case scenarios).</a:t>
            </a:r>
          </a:p>
        </p:txBody>
      </p:sp>
      <p:sp>
        <p:nvSpPr>
          <p:cNvPr id="4" name="Slide Number Placeholder 3"/>
          <p:cNvSpPr>
            <a:spLocks noGrp="1"/>
          </p:cNvSpPr>
          <p:nvPr>
            <p:ph type="sldNum" sz="quarter" idx="10"/>
          </p:nvPr>
        </p:nvSpPr>
        <p:spPr/>
        <p:txBody>
          <a:bodyPr/>
          <a:lstStyle/>
          <a:p>
            <a:fld id="{54F60B61-172D-4509-B931-6E88C4E54591}" type="slidenum">
              <a:rPr lang="en-US" smtClean="0"/>
              <a:t>18</a:t>
            </a:fld>
            <a:endParaRPr lang="en-US" dirty="0"/>
          </a:p>
        </p:txBody>
      </p:sp>
    </p:spTree>
    <p:extLst>
      <p:ext uri="{BB962C8B-B14F-4D97-AF65-F5344CB8AC3E}">
        <p14:creationId xmlns:p14="http://schemas.microsoft.com/office/powerpoint/2010/main" val="1977322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19</a:t>
            </a:fld>
            <a:endParaRPr lang="en-US" dirty="0"/>
          </a:p>
        </p:txBody>
      </p:sp>
    </p:spTree>
    <p:extLst>
      <p:ext uri="{BB962C8B-B14F-4D97-AF65-F5344CB8AC3E}">
        <p14:creationId xmlns:p14="http://schemas.microsoft.com/office/powerpoint/2010/main" val="1324365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20</a:t>
            </a:fld>
            <a:endParaRPr lang="en-US" dirty="0"/>
          </a:p>
        </p:txBody>
      </p:sp>
    </p:spTree>
    <p:extLst>
      <p:ext uri="{BB962C8B-B14F-4D97-AF65-F5344CB8AC3E}">
        <p14:creationId xmlns:p14="http://schemas.microsoft.com/office/powerpoint/2010/main" val="1418017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21</a:t>
            </a:fld>
            <a:endParaRPr lang="en-US" dirty="0"/>
          </a:p>
        </p:txBody>
      </p:sp>
    </p:spTree>
    <p:extLst>
      <p:ext uri="{BB962C8B-B14F-4D97-AF65-F5344CB8AC3E}">
        <p14:creationId xmlns:p14="http://schemas.microsoft.com/office/powerpoint/2010/main" val="1261697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22</a:t>
            </a:fld>
            <a:endParaRPr lang="en-US" dirty="0"/>
          </a:p>
        </p:txBody>
      </p:sp>
    </p:spTree>
    <p:extLst>
      <p:ext uri="{BB962C8B-B14F-4D97-AF65-F5344CB8AC3E}">
        <p14:creationId xmlns:p14="http://schemas.microsoft.com/office/powerpoint/2010/main" val="2133252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23</a:t>
            </a:fld>
            <a:endParaRPr lang="en-US" dirty="0"/>
          </a:p>
        </p:txBody>
      </p:sp>
    </p:spTree>
    <p:extLst>
      <p:ext uri="{BB962C8B-B14F-4D97-AF65-F5344CB8AC3E}">
        <p14:creationId xmlns:p14="http://schemas.microsoft.com/office/powerpoint/2010/main" val="2358866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24</a:t>
            </a:fld>
            <a:endParaRPr lang="en-US" dirty="0"/>
          </a:p>
        </p:txBody>
      </p:sp>
    </p:spTree>
    <p:extLst>
      <p:ext uri="{BB962C8B-B14F-4D97-AF65-F5344CB8AC3E}">
        <p14:creationId xmlns:p14="http://schemas.microsoft.com/office/powerpoint/2010/main" val="903064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25</a:t>
            </a:fld>
            <a:endParaRPr lang="en-US" dirty="0"/>
          </a:p>
        </p:txBody>
      </p:sp>
    </p:spTree>
    <p:extLst>
      <p:ext uri="{BB962C8B-B14F-4D97-AF65-F5344CB8AC3E}">
        <p14:creationId xmlns:p14="http://schemas.microsoft.com/office/powerpoint/2010/main" val="542407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7</a:t>
            </a:fld>
            <a:endParaRPr lang="en-US" dirty="0"/>
          </a:p>
        </p:txBody>
      </p:sp>
    </p:spTree>
    <p:extLst>
      <p:ext uri="{BB962C8B-B14F-4D97-AF65-F5344CB8AC3E}">
        <p14:creationId xmlns:p14="http://schemas.microsoft.com/office/powerpoint/2010/main" val="3569453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26</a:t>
            </a:fld>
            <a:endParaRPr lang="en-US" dirty="0"/>
          </a:p>
        </p:txBody>
      </p:sp>
    </p:spTree>
    <p:extLst>
      <p:ext uri="{BB962C8B-B14F-4D97-AF65-F5344CB8AC3E}">
        <p14:creationId xmlns:p14="http://schemas.microsoft.com/office/powerpoint/2010/main" val="2330854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With this assignment of random number intervals to the possible values of the direct labor cost, the probability of generating a random number in any interval is equal to the probability of obtaining the corresponding value for the direct labor cost.</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27</a:t>
            </a:fld>
            <a:endParaRPr lang="en-US" dirty="0"/>
          </a:p>
        </p:txBody>
      </p:sp>
    </p:spTree>
    <p:extLst>
      <p:ext uri="{BB962C8B-B14F-4D97-AF65-F5344CB8AC3E}">
        <p14:creationId xmlns:p14="http://schemas.microsoft.com/office/powerpoint/2010/main" val="3378439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28</a:t>
            </a:fld>
            <a:endParaRPr lang="en-US" dirty="0"/>
          </a:p>
        </p:txBody>
      </p:sp>
    </p:spTree>
    <p:extLst>
      <p:ext uri="{BB962C8B-B14F-4D97-AF65-F5344CB8AC3E}">
        <p14:creationId xmlns:p14="http://schemas.microsoft.com/office/powerpoint/2010/main" val="2628859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29</a:t>
            </a:fld>
            <a:endParaRPr lang="en-US" dirty="0"/>
          </a:p>
        </p:txBody>
      </p:sp>
    </p:spTree>
    <p:extLst>
      <p:ext uri="{BB962C8B-B14F-4D97-AF65-F5344CB8AC3E}">
        <p14:creationId xmlns:p14="http://schemas.microsoft.com/office/powerpoint/2010/main" val="200800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30</a:t>
            </a:fld>
            <a:endParaRPr lang="en-US" dirty="0"/>
          </a:p>
        </p:txBody>
      </p:sp>
    </p:spTree>
    <p:extLst>
      <p:ext uri="{BB962C8B-B14F-4D97-AF65-F5344CB8AC3E}">
        <p14:creationId xmlns:p14="http://schemas.microsoft.com/office/powerpoint/2010/main" val="3454975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31</a:t>
            </a:fld>
            <a:endParaRPr lang="en-US" dirty="0"/>
          </a:p>
        </p:txBody>
      </p:sp>
    </p:spTree>
    <p:extLst>
      <p:ext uri="{BB962C8B-B14F-4D97-AF65-F5344CB8AC3E}">
        <p14:creationId xmlns:p14="http://schemas.microsoft.com/office/powerpoint/2010/main" val="3540509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32</a:t>
            </a:fld>
            <a:endParaRPr lang="en-US" dirty="0"/>
          </a:p>
        </p:txBody>
      </p:sp>
    </p:spTree>
    <p:extLst>
      <p:ext uri="{BB962C8B-B14F-4D97-AF65-F5344CB8AC3E}">
        <p14:creationId xmlns:p14="http://schemas.microsoft.com/office/powerpoint/2010/main" val="3940257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33</a:t>
            </a:fld>
            <a:endParaRPr lang="en-US" dirty="0"/>
          </a:p>
        </p:txBody>
      </p:sp>
    </p:spTree>
    <p:extLst>
      <p:ext uri="{BB962C8B-B14F-4D97-AF65-F5344CB8AC3E}">
        <p14:creationId xmlns:p14="http://schemas.microsoft.com/office/powerpoint/2010/main" val="2805415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34</a:t>
            </a:fld>
            <a:endParaRPr lang="en-US" dirty="0"/>
          </a:p>
        </p:txBody>
      </p:sp>
    </p:spTree>
    <p:extLst>
      <p:ext uri="{BB962C8B-B14F-4D97-AF65-F5344CB8AC3E}">
        <p14:creationId xmlns:p14="http://schemas.microsoft.com/office/powerpoint/2010/main" val="2779701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35</a:t>
            </a:fld>
            <a:endParaRPr lang="en-US" dirty="0"/>
          </a:p>
        </p:txBody>
      </p:sp>
    </p:spTree>
    <p:extLst>
      <p:ext uri="{BB962C8B-B14F-4D97-AF65-F5344CB8AC3E}">
        <p14:creationId xmlns:p14="http://schemas.microsoft.com/office/powerpoint/2010/main" val="3652933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9</a:t>
            </a:fld>
            <a:endParaRPr lang="en-US" dirty="0"/>
          </a:p>
        </p:txBody>
      </p:sp>
    </p:spTree>
    <p:extLst>
      <p:ext uri="{BB962C8B-B14F-4D97-AF65-F5344CB8AC3E}">
        <p14:creationId xmlns:p14="http://schemas.microsoft.com/office/powerpoint/2010/main" val="3782582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36</a:t>
            </a:fld>
            <a:endParaRPr lang="en-US" dirty="0"/>
          </a:p>
        </p:txBody>
      </p:sp>
    </p:spTree>
    <p:extLst>
      <p:ext uri="{BB962C8B-B14F-4D97-AF65-F5344CB8AC3E}">
        <p14:creationId xmlns:p14="http://schemas.microsoft.com/office/powerpoint/2010/main" val="1480861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37</a:t>
            </a:fld>
            <a:endParaRPr lang="en-US" dirty="0"/>
          </a:p>
        </p:txBody>
      </p:sp>
    </p:spTree>
    <p:extLst>
      <p:ext uri="{BB962C8B-B14F-4D97-AF65-F5344CB8AC3E}">
        <p14:creationId xmlns:p14="http://schemas.microsoft.com/office/powerpoint/2010/main" val="790406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Figure 11.8 shows that A26:A1025 numbers the 1,000 simulation trials (rows 47 through 1,024 are hidden). </a:t>
            </a:r>
          </a:p>
          <a:p>
            <a:pPr marL="171450" indent="-171450">
              <a:buFont typeface="Arial" panose="020B0604020202020204" pitchFamily="34" charset="0"/>
              <a:buChar char="•"/>
            </a:pPr>
            <a:r>
              <a:rPr lang="en-US" dirty="0"/>
              <a:t>Cells B26:E26 contain references to the cells corresponding to Direct Labor Cost, Parts Cost per Unit, Demand and Profit.</a:t>
            </a:r>
          </a:p>
        </p:txBody>
      </p:sp>
      <p:sp>
        <p:nvSpPr>
          <p:cNvPr id="4" name="Slide Number Placeholder 3"/>
          <p:cNvSpPr>
            <a:spLocks noGrp="1"/>
          </p:cNvSpPr>
          <p:nvPr>
            <p:ph type="sldNum" sz="quarter" idx="10"/>
          </p:nvPr>
        </p:nvSpPr>
        <p:spPr/>
        <p:txBody>
          <a:bodyPr/>
          <a:lstStyle/>
          <a:p>
            <a:fld id="{54F60B61-172D-4509-B931-6E88C4E54591}" type="slidenum">
              <a:rPr lang="en-US" smtClean="0"/>
              <a:t>38</a:t>
            </a:fld>
            <a:endParaRPr lang="en-US" dirty="0"/>
          </a:p>
        </p:txBody>
      </p:sp>
    </p:spTree>
    <p:extLst>
      <p:ext uri="{BB962C8B-B14F-4D97-AF65-F5344CB8AC3E}">
        <p14:creationId xmlns:p14="http://schemas.microsoft.com/office/powerpoint/2010/main" val="1177113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Figure 11.9 shows the results of a set of 1,000 simulation trials. </a:t>
            </a:r>
          </a:p>
          <a:p>
            <a:pPr marL="171450" indent="-171450">
              <a:buFont typeface="Arial" panose="020B0604020202020204" pitchFamily="34" charset="0"/>
              <a:buChar char="•"/>
            </a:pPr>
            <a:r>
              <a:rPr lang="en-US" dirty="0"/>
              <a:t>After executing the simulation with the data table, each row in this table corresponds to a distinct simulation trial consisting of different values of the random variables.</a:t>
            </a:r>
          </a:p>
        </p:txBody>
      </p:sp>
      <p:sp>
        <p:nvSpPr>
          <p:cNvPr id="4" name="Slide Number Placeholder 3"/>
          <p:cNvSpPr>
            <a:spLocks noGrp="1"/>
          </p:cNvSpPr>
          <p:nvPr>
            <p:ph type="sldNum" sz="quarter" idx="10"/>
          </p:nvPr>
        </p:nvSpPr>
        <p:spPr/>
        <p:txBody>
          <a:bodyPr/>
          <a:lstStyle/>
          <a:p>
            <a:fld id="{54F60B61-172D-4509-B931-6E88C4E54591}" type="slidenum">
              <a:rPr lang="en-US" smtClean="0"/>
              <a:t>39</a:t>
            </a:fld>
            <a:endParaRPr lang="en-US" dirty="0"/>
          </a:p>
        </p:txBody>
      </p:sp>
    </p:spTree>
    <p:extLst>
      <p:ext uri="{BB962C8B-B14F-4D97-AF65-F5344CB8AC3E}">
        <p14:creationId xmlns:p14="http://schemas.microsoft.com/office/powerpoint/2010/main" val="3879671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40</a:t>
            </a:fld>
            <a:endParaRPr lang="en-US" dirty="0"/>
          </a:p>
        </p:txBody>
      </p:sp>
    </p:spTree>
    <p:extLst>
      <p:ext uri="{BB962C8B-B14F-4D97-AF65-F5344CB8AC3E}">
        <p14:creationId xmlns:p14="http://schemas.microsoft.com/office/powerpoint/2010/main" val="30803410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41</a:t>
            </a:fld>
            <a:endParaRPr lang="en-US" dirty="0"/>
          </a:p>
        </p:txBody>
      </p:sp>
    </p:spTree>
    <p:extLst>
      <p:ext uri="{BB962C8B-B14F-4D97-AF65-F5344CB8AC3E}">
        <p14:creationId xmlns:p14="http://schemas.microsoft.com/office/powerpoint/2010/main" val="2615720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9C5E10-4773-4154-A2C7-389A04F1C112}" type="slidenum">
              <a:rPr lang="en-US" smtClean="0"/>
              <a:t>47</a:t>
            </a:fld>
            <a:endParaRPr lang="en-US"/>
          </a:p>
        </p:txBody>
      </p:sp>
    </p:spTree>
    <p:extLst>
      <p:ext uri="{BB962C8B-B14F-4D97-AF65-F5344CB8AC3E}">
        <p14:creationId xmlns:p14="http://schemas.microsoft.com/office/powerpoint/2010/main" val="22201471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9C5E10-4773-4154-A2C7-389A04F1C112}" type="slidenum">
              <a:rPr lang="en-US" smtClean="0"/>
              <a:t>48</a:t>
            </a:fld>
            <a:endParaRPr lang="en-US"/>
          </a:p>
        </p:txBody>
      </p:sp>
    </p:spTree>
    <p:extLst>
      <p:ext uri="{BB962C8B-B14F-4D97-AF65-F5344CB8AC3E}">
        <p14:creationId xmlns:p14="http://schemas.microsoft.com/office/powerpoint/2010/main" val="20347364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9C5E10-4773-4154-A2C7-389A04F1C112}" type="slidenum">
              <a:rPr lang="en-US" smtClean="0"/>
              <a:t>49</a:t>
            </a:fld>
            <a:endParaRPr lang="en-US"/>
          </a:p>
        </p:txBody>
      </p:sp>
    </p:spTree>
    <p:extLst>
      <p:ext uri="{BB962C8B-B14F-4D97-AF65-F5344CB8AC3E}">
        <p14:creationId xmlns:p14="http://schemas.microsoft.com/office/powerpoint/2010/main" val="42915018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9C5E10-4773-4154-A2C7-389A04F1C112}" type="slidenum">
              <a:rPr lang="en-US" smtClean="0"/>
              <a:t>50</a:t>
            </a:fld>
            <a:endParaRPr lang="en-US"/>
          </a:p>
        </p:txBody>
      </p:sp>
    </p:spTree>
    <p:extLst>
      <p:ext uri="{BB962C8B-B14F-4D97-AF65-F5344CB8AC3E}">
        <p14:creationId xmlns:p14="http://schemas.microsoft.com/office/powerpoint/2010/main" val="912540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10</a:t>
            </a:fld>
            <a:endParaRPr lang="en-US" dirty="0"/>
          </a:p>
        </p:txBody>
      </p:sp>
    </p:spTree>
    <p:extLst>
      <p:ext uri="{BB962C8B-B14F-4D97-AF65-F5344CB8AC3E}">
        <p14:creationId xmlns:p14="http://schemas.microsoft.com/office/powerpoint/2010/main" val="3086009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9C5E10-4773-4154-A2C7-389A04F1C112}" type="slidenum">
              <a:rPr lang="en-US" smtClean="0"/>
              <a:t>51</a:t>
            </a:fld>
            <a:endParaRPr lang="en-US"/>
          </a:p>
        </p:txBody>
      </p:sp>
    </p:spTree>
    <p:extLst>
      <p:ext uri="{BB962C8B-B14F-4D97-AF65-F5344CB8AC3E}">
        <p14:creationId xmlns:p14="http://schemas.microsoft.com/office/powerpoint/2010/main" val="27660347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9C5E10-4773-4154-A2C7-389A04F1C112}" type="slidenum">
              <a:rPr lang="en-US" smtClean="0"/>
              <a:t>52</a:t>
            </a:fld>
            <a:endParaRPr lang="en-US"/>
          </a:p>
        </p:txBody>
      </p:sp>
    </p:spTree>
    <p:extLst>
      <p:ext uri="{BB962C8B-B14F-4D97-AF65-F5344CB8AC3E}">
        <p14:creationId xmlns:p14="http://schemas.microsoft.com/office/powerpoint/2010/main" val="18847530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9C5E10-4773-4154-A2C7-389A04F1C112}" type="slidenum">
              <a:rPr lang="en-US" smtClean="0"/>
              <a:t>53</a:t>
            </a:fld>
            <a:endParaRPr lang="en-US"/>
          </a:p>
        </p:txBody>
      </p:sp>
    </p:spTree>
    <p:extLst>
      <p:ext uri="{BB962C8B-B14F-4D97-AF65-F5344CB8AC3E}">
        <p14:creationId xmlns:p14="http://schemas.microsoft.com/office/powerpoint/2010/main" val="25643179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9C5E10-4773-4154-A2C7-389A04F1C112}" type="slidenum">
              <a:rPr lang="en-US" smtClean="0"/>
              <a:t>54</a:t>
            </a:fld>
            <a:endParaRPr lang="en-US"/>
          </a:p>
        </p:txBody>
      </p:sp>
    </p:spTree>
    <p:extLst>
      <p:ext uri="{BB962C8B-B14F-4D97-AF65-F5344CB8AC3E}">
        <p14:creationId xmlns:p14="http://schemas.microsoft.com/office/powerpoint/2010/main" val="707550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Promus would like to compare the average monthly profit corresponding to a replenishment level of 90 units to the average monthly profit corresponding to a replenishment level of 110 units. </a:t>
            </a:r>
          </a:p>
          <a:p>
            <a:pPr marL="171450" indent="-171450">
              <a:buFont typeface="Arial" panose="020B0604020202020204" pitchFamily="34" charset="0"/>
              <a:buChar char="•"/>
            </a:pPr>
            <a:r>
              <a:rPr lang="en-US" dirty="0"/>
              <a:t>In cells C11:C15, we implement the same logic for a replenishment level of 100 that we did for a replenishment level of 90 in cells B11:B15. </a:t>
            </a:r>
          </a:p>
          <a:p>
            <a:endParaRPr lang="en-US" dirty="0"/>
          </a:p>
        </p:txBody>
      </p:sp>
      <p:sp>
        <p:nvSpPr>
          <p:cNvPr id="4" name="Slide Number Placeholder 3"/>
          <p:cNvSpPr>
            <a:spLocks noGrp="1"/>
          </p:cNvSpPr>
          <p:nvPr>
            <p:ph type="sldNum" sz="quarter" idx="5"/>
          </p:nvPr>
        </p:nvSpPr>
        <p:spPr/>
        <p:txBody>
          <a:bodyPr/>
          <a:lstStyle/>
          <a:p>
            <a:fld id="{EA9C5E10-4773-4154-A2C7-389A04F1C112}" type="slidenum">
              <a:rPr lang="en-US" smtClean="0"/>
              <a:t>55</a:t>
            </a:fld>
            <a:endParaRPr lang="en-US"/>
          </a:p>
        </p:txBody>
      </p:sp>
    </p:spTree>
    <p:extLst>
      <p:ext uri="{BB962C8B-B14F-4D97-AF65-F5344CB8AC3E}">
        <p14:creationId xmlns:p14="http://schemas.microsoft.com/office/powerpoint/2010/main" val="21919497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9C5E10-4773-4154-A2C7-389A04F1C112}" type="slidenum">
              <a:rPr lang="en-US" smtClean="0"/>
              <a:t>56</a:t>
            </a:fld>
            <a:endParaRPr lang="en-US"/>
          </a:p>
        </p:txBody>
      </p:sp>
    </p:spTree>
    <p:extLst>
      <p:ext uri="{BB962C8B-B14F-4D97-AF65-F5344CB8AC3E}">
        <p14:creationId xmlns:p14="http://schemas.microsoft.com/office/powerpoint/2010/main" val="4165113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populate the table of simulation trials in the Model Worksheet, use the following steps:</a:t>
            </a:r>
          </a:p>
          <a:p>
            <a:r>
              <a:rPr lang="en-US" sz="1200" kern="1200" dirty="0">
                <a:solidFill>
                  <a:schemeClr val="tx1"/>
                </a:solidFill>
                <a:effectLst/>
                <a:latin typeface="+mn-lt"/>
                <a:ea typeface="+mn-ea"/>
                <a:cs typeface="+mn-cs"/>
              </a:rPr>
              <a:t>Step 1. Select cell range A25:L1024</a:t>
            </a:r>
          </a:p>
          <a:p>
            <a:r>
              <a:rPr lang="en-US" sz="1200" kern="1200" dirty="0">
                <a:solidFill>
                  <a:schemeClr val="tx1"/>
                </a:solidFill>
                <a:effectLst/>
                <a:latin typeface="+mn-lt"/>
                <a:ea typeface="+mn-ea"/>
                <a:cs typeface="+mn-cs"/>
              </a:rPr>
              <a:t>Step 2. Click the </a:t>
            </a:r>
            <a:r>
              <a:rPr lang="en-US" sz="1200" b="1" kern="1200" dirty="0">
                <a:solidFill>
                  <a:schemeClr val="tx1"/>
                </a:solidFill>
                <a:effectLst/>
                <a:latin typeface="+mn-lt"/>
                <a:ea typeface="+mn-ea"/>
                <a:cs typeface="+mn-cs"/>
              </a:rPr>
              <a:t>Data</a:t>
            </a:r>
            <a:r>
              <a:rPr lang="en-US" sz="1200" kern="1200" dirty="0">
                <a:solidFill>
                  <a:schemeClr val="tx1"/>
                </a:solidFill>
                <a:effectLst/>
                <a:latin typeface="+mn-lt"/>
                <a:ea typeface="+mn-ea"/>
                <a:cs typeface="+mn-cs"/>
              </a:rPr>
              <a:t> tab in the Ribbon</a:t>
            </a:r>
          </a:p>
          <a:p>
            <a:r>
              <a:rPr lang="en-US" sz="1200" kern="1200" dirty="0">
                <a:solidFill>
                  <a:schemeClr val="tx1"/>
                </a:solidFill>
                <a:effectLst/>
                <a:latin typeface="+mn-lt"/>
                <a:ea typeface="+mn-ea"/>
                <a:cs typeface="+mn-cs"/>
              </a:rPr>
              <a:t>Step 3. Click </a:t>
            </a:r>
            <a:r>
              <a:rPr lang="en-US" sz="1200" b="1" kern="1200" dirty="0">
                <a:solidFill>
                  <a:schemeClr val="tx1"/>
                </a:solidFill>
                <a:effectLst/>
                <a:latin typeface="+mn-lt"/>
                <a:ea typeface="+mn-ea"/>
                <a:cs typeface="+mn-cs"/>
              </a:rPr>
              <a:t>What-If Analysis </a:t>
            </a:r>
            <a:r>
              <a:rPr lang="en-US" sz="1200" kern="1200" dirty="0">
                <a:solidFill>
                  <a:schemeClr val="tx1"/>
                </a:solidFill>
                <a:effectLst/>
                <a:latin typeface="+mn-lt"/>
                <a:ea typeface="+mn-ea"/>
                <a:cs typeface="+mn-cs"/>
              </a:rPr>
              <a:t>in the </a:t>
            </a:r>
            <a:r>
              <a:rPr lang="en-US" sz="1200" b="1" kern="1200" dirty="0">
                <a:solidFill>
                  <a:schemeClr val="tx1"/>
                </a:solidFill>
                <a:effectLst/>
                <a:latin typeface="+mn-lt"/>
                <a:ea typeface="+mn-ea"/>
                <a:cs typeface="+mn-cs"/>
              </a:rPr>
              <a:t>Forecast</a:t>
            </a:r>
            <a:r>
              <a:rPr lang="en-US" sz="1200" kern="1200" dirty="0">
                <a:solidFill>
                  <a:schemeClr val="tx1"/>
                </a:solidFill>
                <a:effectLst/>
                <a:latin typeface="+mn-lt"/>
                <a:ea typeface="+mn-ea"/>
                <a:cs typeface="+mn-cs"/>
              </a:rPr>
              <a:t> group and select </a:t>
            </a:r>
            <a:r>
              <a:rPr lang="en-US" sz="1200" b="1" kern="1200" dirty="0">
                <a:solidFill>
                  <a:schemeClr val="tx1"/>
                </a:solidFill>
                <a:effectLst/>
                <a:latin typeface="+mn-lt"/>
                <a:ea typeface="+mn-ea"/>
                <a:cs typeface="+mn-cs"/>
              </a:rPr>
              <a:t>Data Table…</a:t>
            </a:r>
          </a:p>
          <a:p>
            <a:r>
              <a:rPr lang="en-US" sz="1200" kern="1200" dirty="0">
                <a:solidFill>
                  <a:schemeClr val="tx1"/>
                </a:solidFill>
                <a:effectLst/>
                <a:latin typeface="+mn-lt"/>
                <a:ea typeface="+mn-ea"/>
                <a:cs typeface="+mn-cs"/>
              </a:rPr>
              <a:t>Step 4. When the </a:t>
            </a:r>
            <a:r>
              <a:rPr lang="en-US" sz="1200" b="1" kern="1200" dirty="0">
                <a:solidFill>
                  <a:schemeClr val="tx1"/>
                </a:solidFill>
                <a:effectLst/>
                <a:latin typeface="+mn-lt"/>
                <a:ea typeface="+mn-ea"/>
                <a:cs typeface="+mn-cs"/>
              </a:rPr>
              <a:t>Data Table </a:t>
            </a:r>
            <a:r>
              <a:rPr lang="en-US" sz="1200" kern="1200" dirty="0">
                <a:solidFill>
                  <a:schemeClr val="tx1"/>
                </a:solidFill>
                <a:effectLst/>
                <a:latin typeface="+mn-lt"/>
                <a:ea typeface="+mn-ea"/>
                <a:cs typeface="+mn-cs"/>
              </a:rPr>
              <a:t>dialog box appears, leave the </a:t>
            </a:r>
            <a:r>
              <a:rPr lang="en-US" sz="1200" b="1" kern="1200" dirty="0">
                <a:solidFill>
                  <a:schemeClr val="tx1"/>
                </a:solidFill>
                <a:effectLst/>
                <a:latin typeface="+mn-lt"/>
                <a:ea typeface="+mn-ea"/>
                <a:cs typeface="+mn-cs"/>
              </a:rPr>
              <a:t>Row input cell: </a:t>
            </a:r>
            <a:r>
              <a:rPr lang="en-US" sz="1200" kern="1200" dirty="0">
                <a:solidFill>
                  <a:schemeClr val="tx1"/>
                </a:solidFill>
                <a:effectLst/>
                <a:latin typeface="+mn-lt"/>
                <a:ea typeface="+mn-ea"/>
                <a:cs typeface="+mn-cs"/>
              </a:rPr>
              <a:t>box blank and enter any empty cell in the spreadsheet (e.g., D1) into the </a:t>
            </a:r>
            <a:r>
              <a:rPr lang="en-US" sz="1200" b="1" kern="1200" dirty="0">
                <a:solidFill>
                  <a:schemeClr val="tx1"/>
                </a:solidFill>
                <a:effectLst/>
                <a:latin typeface="+mn-lt"/>
                <a:ea typeface="+mn-ea"/>
                <a:cs typeface="+mn-cs"/>
              </a:rPr>
              <a:t>Column input cell: </a:t>
            </a:r>
            <a:r>
              <a:rPr lang="en-US" sz="1200" kern="1200" dirty="0">
                <a:solidFill>
                  <a:schemeClr val="tx1"/>
                </a:solidFill>
                <a:effectLst/>
                <a:latin typeface="+mn-lt"/>
                <a:ea typeface="+mn-ea"/>
                <a:cs typeface="+mn-cs"/>
              </a:rPr>
              <a:t>box</a:t>
            </a:r>
          </a:p>
          <a:p>
            <a:r>
              <a:rPr lang="en-US" sz="1200" kern="1200" dirty="0">
                <a:solidFill>
                  <a:schemeClr val="tx1"/>
                </a:solidFill>
                <a:effectLst/>
                <a:latin typeface="+mn-lt"/>
                <a:ea typeface="+mn-ea"/>
                <a:cs typeface="+mn-cs"/>
              </a:rPr>
              <a:t>Step 5. Click </a:t>
            </a:r>
            <a:r>
              <a:rPr lang="en-US" sz="1200" b="1" kern="1200" dirty="0">
                <a:solidFill>
                  <a:schemeClr val="tx1"/>
                </a:solidFill>
                <a:effectLst/>
                <a:latin typeface="+mn-lt"/>
                <a:ea typeface="+mn-ea"/>
                <a:cs typeface="+mn-cs"/>
              </a:rPr>
              <a:t>OK</a:t>
            </a:r>
          </a:p>
          <a:p>
            <a:endParaRPr lang="en-US" dirty="0"/>
          </a:p>
        </p:txBody>
      </p:sp>
      <p:sp>
        <p:nvSpPr>
          <p:cNvPr id="4" name="Slide Number Placeholder 3"/>
          <p:cNvSpPr>
            <a:spLocks noGrp="1"/>
          </p:cNvSpPr>
          <p:nvPr>
            <p:ph type="sldNum" sz="quarter" idx="5"/>
          </p:nvPr>
        </p:nvSpPr>
        <p:spPr/>
        <p:txBody>
          <a:bodyPr/>
          <a:lstStyle/>
          <a:p>
            <a:fld id="{EA9C5E10-4773-4154-A2C7-389A04F1C112}" type="slidenum">
              <a:rPr lang="en-US" smtClean="0"/>
              <a:t>57</a:t>
            </a:fld>
            <a:endParaRPr lang="en-US"/>
          </a:p>
        </p:txBody>
      </p:sp>
    </p:spTree>
    <p:extLst>
      <p:ext uri="{BB962C8B-B14F-4D97-AF65-F5344CB8AC3E}">
        <p14:creationId xmlns:p14="http://schemas.microsoft.com/office/powerpoint/2010/main" val="158006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9C5E10-4773-4154-A2C7-389A04F1C112}" type="slidenum">
              <a:rPr lang="en-US" smtClean="0"/>
              <a:t>58</a:t>
            </a:fld>
            <a:endParaRPr lang="en-US"/>
          </a:p>
        </p:txBody>
      </p:sp>
    </p:spTree>
    <p:extLst>
      <p:ext uri="{BB962C8B-B14F-4D97-AF65-F5344CB8AC3E}">
        <p14:creationId xmlns:p14="http://schemas.microsoft.com/office/powerpoint/2010/main" val="4857668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9C5E10-4773-4154-A2C7-389A04F1C112}" type="slidenum">
              <a:rPr lang="en-US" smtClean="0"/>
              <a:t>59</a:t>
            </a:fld>
            <a:endParaRPr lang="en-US"/>
          </a:p>
        </p:txBody>
      </p:sp>
    </p:spTree>
    <p:extLst>
      <p:ext uri="{BB962C8B-B14F-4D97-AF65-F5344CB8AC3E}">
        <p14:creationId xmlns:p14="http://schemas.microsoft.com/office/powerpoint/2010/main" val="7635800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63</a:t>
            </a:fld>
            <a:endParaRPr lang="en-US" dirty="0"/>
          </a:p>
        </p:txBody>
      </p:sp>
    </p:spTree>
    <p:extLst>
      <p:ext uri="{BB962C8B-B14F-4D97-AF65-F5344CB8AC3E}">
        <p14:creationId xmlns:p14="http://schemas.microsoft.com/office/powerpoint/2010/main" val="2495946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11</a:t>
            </a:fld>
            <a:endParaRPr lang="en-US" dirty="0"/>
          </a:p>
        </p:txBody>
      </p:sp>
    </p:spTree>
    <p:extLst>
      <p:ext uri="{BB962C8B-B14F-4D97-AF65-F5344CB8AC3E}">
        <p14:creationId xmlns:p14="http://schemas.microsoft.com/office/powerpoint/2010/main" val="17158526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64</a:t>
            </a:fld>
            <a:endParaRPr lang="en-US" dirty="0"/>
          </a:p>
        </p:txBody>
      </p:sp>
    </p:spTree>
    <p:extLst>
      <p:ext uri="{BB962C8B-B14F-4D97-AF65-F5344CB8AC3E}">
        <p14:creationId xmlns:p14="http://schemas.microsoft.com/office/powerpoint/2010/main" val="36103874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68</a:t>
            </a:fld>
            <a:endParaRPr lang="en-US" dirty="0"/>
          </a:p>
        </p:txBody>
      </p:sp>
    </p:spTree>
    <p:extLst>
      <p:ext uri="{BB962C8B-B14F-4D97-AF65-F5344CB8AC3E}">
        <p14:creationId xmlns:p14="http://schemas.microsoft.com/office/powerpoint/2010/main" val="17082211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74</a:t>
            </a:fld>
            <a:endParaRPr lang="en-US" dirty="0"/>
          </a:p>
        </p:txBody>
      </p:sp>
    </p:spTree>
    <p:extLst>
      <p:ext uri="{BB962C8B-B14F-4D97-AF65-F5344CB8AC3E}">
        <p14:creationId xmlns:p14="http://schemas.microsoft.com/office/powerpoint/2010/main" val="1018678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see that the bid amount distribution is negatively skewed, and that bid amounts most commonly occur in the range (0.875, 0.90).</a:t>
            </a:r>
          </a:p>
        </p:txBody>
      </p:sp>
      <p:sp>
        <p:nvSpPr>
          <p:cNvPr id="4" name="Slide Number Placeholder 3"/>
          <p:cNvSpPr>
            <a:spLocks noGrp="1"/>
          </p:cNvSpPr>
          <p:nvPr>
            <p:ph type="sldNum" sz="quarter" idx="10"/>
          </p:nvPr>
        </p:nvSpPr>
        <p:spPr/>
        <p:txBody>
          <a:bodyPr/>
          <a:lstStyle/>
          <a:p>
            <a:fld id="{54F60B61-172D-4509-B931-6E88C4E54591}" type="slidenum">
              <a:rPr lang="en-US" smtClean="0"/>
              <a:t>76</a:t>
            </a:fld>
            <a:endParaRPr lang="en-US" dirty="0"/>
          </a:p>
        </p:txBody>
      </p:sp>
    </p:spTree>
    <p:extLst>
      <p:ext uri="{BB962C8B-B14F-4D97-AF65-F5344CB8AC3E}">
        <p14:creationId xmlns:p14="http://schemas.microsoft.com/office/powerpoint/2010/main" val="16818059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does not mean the resulting values are uniformly distributed across a range but rather that the generated values will have an empirical distribution similar to the sample on which they are based.</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79</a:t>
            </a:fld>
            <a:endParaRPr lang="en-US" dirty="0"/>
          </a:p>
        </p:txBody>
      </p:sp>
    </p:spTree>
    <p:extLst>
      <p:ext uri="{BB962C8B-B14F-4D97-AF65-F5344CB8AC3E}">
        <p14:creationId xmlns:p14="http://schemas.microsoft.com/office/powerpoint/2010/main" val="22582799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11.22 provides a visualization of triangular distribution’s fit to the bid fraction data.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triangle-shaped curve represents the theoretical continuous distribution from which values from the triangle distribution are generated.</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blue columns correspond to one possible sample of 280 values generated from the triangular distribution.</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Comparing the blue curve (and blue columns) to the red columns representing the observed bid fractions, this triangular distribution appears to generate more bid fractions in the 0.645 to 0.80 range and fewer bid fractions in the 0.925 to 0.95 range.</a:t>
            </a:r>
          </a:p>
          <a:p>
            <a:pPr marL="171450" indent="-171450">
              <a:buFont typeface="Arial" panose="020B0604020202020204" pitchFamily="34" charset="0"/>
              <a:buChar char="•"/>
            </a:pPr>
            <a:r>
              <a:rPr lang="en-US" dirty="0"/>
              <a:t>Compared to the observed bid fraction data, Figure 11.22 shows that this triangular distribution appears more likely to generate smaller competing bid fractions than directly sampling from the 280 observed bid fractions.</a:t>
            </a:r>
          </a:p>
        </p:txBody>
      </p:sp>
      <p:sp>
        <p:nvSpPr>
          <p:cNvPr id="4" name="Slide Number Placeholder 3"/>
          <p:cNvSpPr>
            <a:spLocks noGrp="1"/>
          </p:cNvSpPr>
          <p:nvPr>
            <p:ph type="sldNum" sz="quarter" idx="10"/>
          </p:nvPr>
        </p:nvSpPr>
        <p:spPr/>
        <p:txBody>
          <a:bodyPr/>
          <a:lstStyle/>
          <a:p>
            <a:fld id="{0E84BCD9-8A95-4B10-B16F-9AC99E7F7862}" type="slidenum">
              <a:rPr lang="en-US" smtClean="0"/>
              <a:t>88</a:t>
            </a:fld>
            <a:endParaRPr lang="en-US"/>
          </a:p>
        </p:txBody>
      </p:sp>
    </p:spTree>
    <p:extLst>
      <p:ext uri="{BB962C8B-B14F-4D97-AF65-F5344CB8AC3E}">
        <p14:creationId xmlns:p14="http://schemas.microsoft.com/office/powerpoint/2010/main" val="22053799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Figure 11.23 displays the formula view of the Land Shark simulation model implementing equation (11.10) to generate bid fraction values.</a:t>
            </a:r>
          </a:p>
        </p:txBody>
      </p:sp>
      <p:sp>
        <p:nvSpPr>
          <p:cNvPr id="4" name="Slide Number Placeholder 3"/>
          <p:cNvSpPr>
            <a:spLocks noGrp="1"/>
          </p:cNvSpPr>
          <p:nvPr>
            <p:ph type="sldNum" sz="quarter" idx="10"/>
          </p:nvPr>
        </p:nvSpPr>
        <p:spPr/>
        <p:txBody>
          <a:bodyPr/>
          <a:lstStyle/>
          <a:p>
            <a:fld id="{0E84BCD9-8A95-4B10-B16F-9AC99E7F7862}" type="slidenum">
              <a:rPr lang="en-US" smtClean="0"/>
              <a:t>91</a:t>
            </a:fld>
            <a:endParaRPr lang="en-US"/>
          </a:p>
        </p:txBody>
      </p:sp>
    </p:spTree>
    <p:extLst>
      <p:ext uri="{BB962C8B-B14F-4D97-AF65-F5344CB8AC3E}">
        <p14:creationId xmlns:p14="http://schemas.microsoft.com/office/powerpoint/2010/main" val="11643914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Figure 11.24, modeling bid fraction values with a triangular distribution results in a 95% confidence interval of $49,224 to $58,616 on the mean return and a 95% confidence interval of 0.308 to 0.366 on the probability of winning the auction.</a:t>
            </a:r>
          </a:p>
        </p:txBody>
      </p:sp>
      <p:sp>
        <p:nvSpPr>
          <p:cNvPr id="4" name="Slide Number Placeholder 3"/>
          <p:cNvSpPr>
            <a:spLocks noGrp="1"/>
          </p:cNvSpPr>
          <p:nvPr>
            <p:ph type="sldNum" sz="quarter" idx="10"/>
          </p:nvPr>
        </p:nvSpPr>
        <p:spPr/>
        <p:txBody>
          <a:bodyPr/>
          <a:lstStyle/>
          <a:p>
            <a:fld id="{0E84BCD9-8A95-4B10-B16F-9AC99E7F7862}" type="slidenum">
              <a:rPr lang="en-US" smtClean="0"/>
              <a:t>92</a:t>
            </a:fld>
            <a:endParaRPr lang="en-US"/>
          </a:p>
        </p:txBody>
      </p:sp>
    </p:spTree>
    <p:extLst>
      <p:ext uri="{BB962C8B-B14F-4D97-AF65-F5344CB8AC3E}">
        <p14:creationId xmlns:p14="http://schemas.microsoft.com/office/powerpoint/2010/main" val="15081875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Figure 11.25 provides a visualization of the beta distribution’s fit to the bid fraction data.</a:t>
            </a:r>
          </a:p>
          <a:p>
            <a:pPr marL="171450" indent="-171450">
              <a:buFont typeface="Arial" panose="020B0604020202020204" pitchFamily="34" charset="0"/>
              <a:buChar char="•"/>
            </a:pPr>
            <a:r>
              <a:rPr lang="en-US" dirty="0"/>
              <a:t>The blue curve represents the theoretical continuous distribution from which values from the beta distribution are generated. </a:t>
            </a:r>
          </a:p>
          <a:p>
            <a:pPr marL="171450" indent="-171450">
              <a:buFont typeface="Arial" panose="020B0604020202020204" pitchFamily="34" charset="0"/>
              <a:buChar char="•"/>
            </a:pPr>
            <a:r>
              <a:rPr lang="en-US" dirty="0"/>
              <a:t>The blue columns correspond to one possible sample of 280 values generated from the beta distribution. </a:t>
            </a:r>
          </a:p>
          <a:p>
            <a:pPr marL="171450" indent="-171450">
              <a:buFont typeface="Arial" panose="020B0604020202020204" pitchFamily="34" charset="0"/>
              <a:buChar char="•"/>
            </a:pPr>
            <a:r>
              <a:rPr lang="en-US" dirty="0"/>
              <a:t>When comparing the blue curve (and blue columns) to the red columns representing the observed bid fractions, this beta distribution appears to reasonably fit the observed bid fractions.</a:t>
            </a:r>
          </a:p>
        </p:txBody>
      </p:sp>
      <p:sp>
        <p:nvSpPr>
          <p:cNvPr id="4" name="Slide Number Placeholder 3"/>
          <p:cNvSpPr>
            <a:spLocks noGrp="1"/>
          </p:cNvSpPr>
          <p:nvPr>
            <p:ph type="sldNum" sz="quarter" idx="10"/>
          </p:nvPr>
        </p:nvSpPr>
        <p:spPr/>
        <p:txBody>
          <a:bodyPr/>
          <a:lstStyle/>
          <a:p>
            <a:fld id="{0E84BCD9-8A95-4B10-B16F-9AC99E7F7862}" type="slidenum">
              <a:rPr lang="en-US" smtClean="0"/>
              <a:t>96</a:t>
            </a:fld>
            <a:endParaRPr lang="en-US"/>
          </a:p>
        </p:txBody>
      </p:sp>
    </p:spTree>
    <p:extLst>
      <p:ext uri="{BB962C8B-B14F-4D97-AF65-F5344CB8AC3E}">
        <p14:creationId xmlns:p14="http://schemas.microsoft.com/office/powerpoint/2010/main" val="8136888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11.26 displays the formula view of the Land Shark simulation model implementing equation (11.14) to generate bid fraction values.</a:t>
            </a:r>
            <a:endParaRPr lang="en-US" dirty="0"/>
          </a:p>
        </p:txBody>
      </p:sp>
      <p:sp>
        <p:nvSpPr>
          <p:cNvPr id="4" name="Slide Number Placeholder 3"/>
          <p:cNvSpPr>
            <a:spLocks noGrp="1"/>
          </p:cNvSpPr>
          <p:nvPr>
            <p:ph type="sldNum" sz="quarter" idx="10"/>
          </p:nvPr>
        </p:nvSpPr>
        <p:spPr/>
        <p:txBody>
          <a:bodyPr/>
          <a:lstStyle/>
          <a:p>
            <a:fld id="{0E84BCD9-8A95-4B10-B16F-9AC99E7F7862}" type="slidenum">
              <a:rPr lang="en-US" smtClean="0"/>
              <a:t>97</a:t>
            </a:fld>
            <a:endParaRPr lang="en-US"/>
          </a:p>
        </p:txBody>
      </p:sp>
    </p:spTree>
    <p:extLst>
      <p:ext uri="{BB962C8B-B14F-4D97-AF65-F5344CB8AC3E}">
        <p14:creationId xmlns:p14="http://schemas.microsoft.com/office/powerpoint/2010/main" val="3052613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12</a:t>
            </a:fld>
            <a:endParaRPr lang="en-US" dirty="0"/>
          </a:p>
        </p:txBody>
      </p:sp>
    </p:spTree>
    <p:extLst>
      <p:ext uri="{BB962C8B-B14F-4D97-AF65-F5344CB8AC3E}">
        <p14:creationId xmlns:p14="http://schemas.microsoft.com/office/powerpoint/2010/main" val="1437423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Figure 11.27, modeling bid fraction values with a beta distribution results in a 95% confidence interval of $26,199 to $33,961 on the mean return and a 95% confidence interval of 0.164 to 0.212 on the probability of winning the auction. </a:t>
            </a:r>
          </a:p>
          <a:p>
            <a:pPr marL="171450" indent="-171450">
              <a:buFont typeface="Arial" panose="020B0604020202020204" pitchFamily="34" charset="0"/>
              <a:buChar char="•"/>
            </a:pPr>
            <a:r>
              <a:rPr lang="en-US" dirty="0"/>
              <a:t>These results are less optimistic than the results from Figure 11.21 based on generating bid fraction values by directly sampling the 280 bid observations..</a:t>
            </a:r>
          </a:p>
        </p:txBody>
      </p:sp>
      <p:sp>
        <p:nvSpPr>
          <p:cNvPr id="4" name="Slide Number Placeholder 3"/>
          <p:cNvSpPr>
            <a:spLocks noGrp="1"/>
          </p:cNvSpPr>
          <p:nvPr>
            <p:ph type="sldNum" sz="quarter" idx="10"/>
          </p:nvPr>
        </p:nvSpPr>
        <p:spPr/>
        <p:txBody>
          <a:bodyPr/>
          <a:lstStyle/>
          <a:p>
            <a:fld id="{0E84BCD9-8A95-4B10-B16F-9AC99E7F7862}" type="slidenum">
              <a:rPr lang="en-US" smtClean="0"/>
              <a:t>98</a:t>
            </a:fld>
            <a:endParaRPr lang="en-US"/>
          </a:p>
        </p:txBody>
      </p:sp>
    </p:spTree>
    <p:extLst>
      <p:ext uri="{BB962C8B-B14F-4D97-AF65-F5344CB8AC3E}">
        <p14:creationId xmlns:p14="http://schemas.microsoft.com/office/powerpoint/2010/main" val="33856361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C5E10-4773-4154-A2C7-389A04F1C112}" type="slidenum">
              <a:rPr lang="en-US" smtClean="0"/>
              <a:t>104</a:t>
            </a:fld>
            <a:endParaRPr lang="en-US"/>
          </a:p>
        </p:txBody>
      </p:sp>
    </p:spTree>
    <p:extLst>
      <p:ext uri="{BB962C8B-B14F-4D97-AF65-F5344CB8AC3E}">
        <p14:creationId xmlns:p14="http://schemas.microsoft.com/office/powerpoint/2010/main" val="16890750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total revenue in U.S. dollars is $155,385 + $208,897 + $103,219 = $467,502.</a:t>
            </a:r>
          </a:p>
          <a:p>
            <a:pPr marL="171450" indent="-171450">
              <a:buFont typeface="Arial" panose="020B0604020202020204" pitchFamily="34" charset="0"/>
              <a:buChar char="•"/>
            </a:pPr>
            <a:r>
              <a:rPr lang="en-US" dirty="0"/>
              <a:t>Figure 11.28 shows the formula view and value view of the PTW spreadsheet model for the base scenario just presented.</a:t>
            </a:r>
          </a:p>
        </p:txBody>
      </p:sp>
      <p:sp>
        <p:nvSpPr>
          <p:cNvPr id="4" name="Slide Number Placeholder 3"/>
          <p:cNvSpPr>
            <a:spLocks noGrp="1"/>
          </p:cNvSpPr>
          <p:nvPr>
            <p:ph type="sldNum" sz="quarter" idx="10"/>
          </p:nvPr>
        </p:nvSpPr>
        <p:spPr/>
        <p:txBody>
          <a:bodyPr/>
          <a:lstStyle/>
          <a:p>
            <a:fld id="{0E84BCD9-8A95-4B10-B16F-9AC99E7F7862}" type="slidenum">
              <a:rPr lang="en-US" smtClean="0"/>
              <a:t>106</a:t>
            </a:fld>
            <a:endParaRPr lang="en-US"/>
          </a:p>
        </p:txBody>
      </p:sp>
    </p:spTree>
    <p:extLst>
      <p:ext uri="{BB962C8B-B14F-4D97-AF65-F5344CB8AC3E}">
        <p14:creationId xmlns:p14="http://schemas.microsoft.com/office/powerpoint/2010/main" val="11309983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account for these dependencies, PTW constructed a data set on the joint percent changes between the three exchange rates for 2,000 quarter-scenarios in the </a:t>
            </a:r>
            <a:r>
              <a:rPr lang="en-US" i="1" dirty="0"/>
              <a:t>Data</a:t>
            </a:r>
            <a:r>
              <a:rPr lang="en-US" dirty="0"/>
              <a:t> worksheet of the file </a:t>
            </a:r>
            <a:r>
              <a:rPr lang="en-US" i="1" dirty="0" err="1"/>
              <a:t>QuarterlyExchange</a:t>
            </a:r>
            <a:r>
              <a:rPr lang="en-US" dirty="0"/>
              <a:t>. </a:t>
            </a:r>
          </a:p>
          <a:p>
            <a:pPr marL="171450" indent="-171450">
              <a:buFont typeface="Arial" panose="020B0604020202020204" pitchFamily="34" charset="0"/>
              <a:buChar char="•"/>
            </a:pPr>
            <a:r>
              <a:rPr lang="en-US" dirty="0"/>
              <a:t>These data are based on historical observations as well as scenarios based on expert judgment. </a:t>
            </a:r>
          </a:p>
          <a:p>
            <a:pPr marL="171450" indent="-171450">
              <a:buFont typeface="Arial" panose="020B0604020202020204" pitchFamily="34" charset="0"/>
              <a:buChar char="•"/>
            </a:pPr>
            <a:r>
              <a:rPr lang="en-US" dirty="0"/>
              <a:t>Figure 11.29 displays these data as three scatter plots showing the pairwise relationships between the exchange rates.</a:t>
            </a:r>
          </a:p>
          <a:p>
            <a:pPr marL="171450" indent="-171450">
              <a:buFont typeface="Arial" panose="020B0604020202020204" pitchFamily="34" charset="0"/>
              <a:buChar char="•"/>
            </a:pPr>
            <a:r>
              <a:rPr lang="en-US" dirty="0"/>
              <a:t>Figure 11.29 indicates that the percent changes in exchange rates are correlated.</a:t>
            </a:r>
          </a:p>
        </p:txBody>
      </p:sp>
      <p:sp>
        <p:nvSpPr>
          <p:cNvPr id="4" name="Slide Number Placeholder 3"/>
          <p:cNvSpPr>
            <a:spLocks noGrp="1"/>
          </p:cNvSpPr>
          <p:nvPr>
            <p:ph type="sldNum" sz="quarter" idx="10"/>
          </p:nvPr>
        </p:nvSpPr>
        <p:spPr/>
        <p:txBody>
          <a:bodyPr/>
          <a:lstStyle/>
          <a:p>
            <a:fld id="{0E84BCD9-8A95-4B10-B16F-9AC99E7F7862}" type="slidenum">
              <a:rPr lang="en-US" smtClean="0"/>
              <a:t>108</a:t>
            </a:fld>
            <a:endParaRPr lang="en-US"/>
          </a:p>
        </p:txBody>
      </p:sp>
    </p:spTree>
    <p:extLst>
      <p:ext uri="{BB962C8B-B14F-4D97-AF65-F5344CB8AC3E}">
        <p14:creationId xmlns:p14="http://schemas.microsoft.com/office/powerpoint/2010/main" val="6531898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Figure 11.30 illustrates, in equations (11.20), (11.21), and (11.22), cell E7 contains the Excel function =RANDBETWEEN(1, 2000) which randomly generates the index of one of the 2,000 quarter scenarios.</a:t>
            </a:r>
          </a:p>
        </p:txBody>
      </p:sp>
      <p:sp>
        <p:nvSpPr>
          <p:cNvPr id="4" name="Slide Number Placeholder 3"/>
          <p:cNvSpPr>
            <a:spLocks noGrp="1"/>
          </p:cNvSpPr>
          <p:nvPr>
            <p:ph type="sldNum" sz="quarter" idx="10"/>
          </p:nvPr>
        </p:nvSpPr>
        <p:spPr/>
        <p:txBody>
          <a:bodyPr/>
          <a:lstStyle/>
          <a:p>
            <a:fld id="{0E84BCD9-8A95-4B10-B16F-9AC99E7F7862}" type="slidenum">
              <a:rPr lang="en-US" smtClean="0"/>
              <a:t>110</a:t>
            </a:fld>
            <a:endParaRPr lang="en-US"/>
          </a:p>
        </p:txBody>
      </p:sp>
    </p:spTree>
    <p:extLst>
      <p:ext uri="{BB962C8B-B14F-4D97-AF65-F5344CB8AC3E}">
        <p14:creationId xmlns:p14="http://schemas.microsoft.com/office/powerpoint/2010/main" val="717638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Figure 11.31 shows the results of 1,000 simulation trials. PTW can use this simulation model to assess its exposure to currency exchange rates and consider actions to hedge against this risk.</a:t>
            </a:r>
          </a:p>
        </p:txBody>
      </p:sp>
      <p:sp>
        <p:nvSpPr>
          <p:cNvPr id="4" name="Slide Number Placeholder 3"/>
          <p:cNvSpPr>
            <a:spLocks noGrp="1"/>
          </p:cNvSpPr>
          <p:nvPr>
            <p:ph type="sldNum" sz="quarter" idx="10"/>
          </p:nvPr>
        </p:nvSpPr>
        <p:spPr/>
        <p:txBody>
          <a:bodyPr/>
          <a:lstStyle/>
          <a:p>
            <a:fld id="{0E84BCD9-8A95-4B10-B16F-9AC99E7F7862}" type="slidenum">
              <a:rPr lang="en-US" smtClean="0"/>
              <a:t>111</a:t>
            </a:fld>
            <a:endParaRPr lang="en-US"/>
          </a:p>
        </p:txBody>
      </p:sp>
    </p:spTree>
    <p:extLst>
      <p:ext uri="{BB962C8B-B14F-4D97-AF65-F5344CB8AC3E}">
        <p14:creationId xmlns:p14="http://schemas.microsoft.com/office/powerpoint/2010/main" val="622365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13</a:t>
            </a:fld>
            <a:endParaRPr lang="en-US" dirty="0"/>
          </a:p>
        </p:txBody>
      </p:sp>
    </p:spTree>
    <p:extLst>
      <p:ext uri="{BB962C8B-B14F-4D97-AF65-F5344CB8AC3E}">
        <p14:creationId xmlns:p14="http://schemas.microsoft.com/office/powerpoint/2010/main" val="3326633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14</a:t>
            </a:fld>
            <a:endParaRPr lang="en-US" dirty="0"/>
          </a:p>
        </p:txBody>
      </p:sp>
    </p:spTree>
    <p:extLst>
      <p:ext uri="{BB962C8B-B14F-4D97-AF65-F5344CB8AC3E}">
        <p14:creationId xmlns:p14="http://schemas.microsoft.com/office/powerpoint/2010/main" val="3663507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15</a:t>
            </a:fld>
            <a:endParaRPr lang="en-US" dirty="0"/>
          </a:p>
        </p:txBody>
      </p:sp>
    </p:spTree>
    <p:extLst>
      <p:ext uri="{BB962C8B-B14F-4D97-AF65-F5344CB8AC3E}">
        <p14:creationId xmlns:p14="http://schemas.microsoft.com/office/powerpoint/2010/main" val="1162393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31321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D60A8AB1-8D94-4ADD-832E-382087B64A7F}"/>
              </a:ext>
            </a:extLst>
          </p:cNvPr>
          <p:cNvSpPr>
            <a:spLocks noGrp="1"/>
          </p:cNvSpPr>
          <p:nvPr>
            <p:ph type="title"/>
          </p:nvPr>
        </p:nvSpPr>
        <p:spPr>
          <a:xfrm>
            <a:off x="838200" y="672165"/>
            <a:ext cx="10515600" cy="683394"/>
          </a:xfrm>
        </p:spPr>
        <p:txBody>
          <a:bodyPr/>
          <a:lstStyle/>
          <a:p>
            <a:r>
              <a:rPr lang="en-US" dirty="0"/>
              <a:t>Click to edit Master title style</a:t>
            </a:r>
          </a:p>
        </p:txBody>
      </p:sp>
      <p:sp>
        <p:nvSpPr>
          <p:cNvPr id="4" name="Content Placeholder 3">
            <a:extLst>
              <a:ext uri="{FF2B5EF4-FFF2-40B4-BE49-F238E27FC236}">
                <a16:creationId xmlns="" xmlns:a16="http://schemas.microsoft.com/office/drawing/2014/main" id="{50ED7EEE-BFB7-4F82-A249-48D6497190A1}"/>
              </a:ext>
            </a:extLst>
          </p:cNvPr>
          <p:cNvSpPr>
            <a:spLocks noGrp="1"/>
          </p:cNvSpPr>
          <p:nvPr>
            <p:ph sz="quarter" idx="17"/>
          </p:nvPr>
        </p:nvSpPr>
        <p:spPr>
          <a:xfrm>
            <a:off x="838200" y="2212975"/>
            <a:ext cx="4191000" cy="1570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 xmlns:a16="http://schemas.microsoft.com/office/drawing/2014/main" id="{6865584B-56AB-4160-A93A-71F404882568}"/>
              </a:ext>
            </a:extLst>
          </p:cNvPr>
          <p:cNvSpPr>
            <a:spLocks noGrp="1"/>
          </p:cNvSpPr>
          <p:nvPr>
            <p:ph sz="quarter" idx="18"/>
          </p:nvPr>
        </p:nvSpPr>
        <p:spPr>
          <a:xfrm>
            <a:off x="5181600" y="2212975"/>
            <a:ext cx="3368675" cy="1570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 xmlns:a16="http://schemas.microsoft.com/office/drawing/2014/main" id="{1CE902B6-CA3B-47BA-A4E6-3C748B657B45}"/>
              </a:ext>
            </a:extLst>
          </p:cNvPr>
          <p:cNvSpPr>
            <a:spLocks noGrp="1"/>
          </p:cNvSpPr>
          <p:nvPr>
            <p:ph sz="quarter" idx="19"/>
          </p:nvPr>
        </p:nvSpPr>
        <p:spPr>
          <a:xfrm>
            <a:off x="838200" y="4770438"/>
            <a:ext cx="10515600" cy="108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 xmlns:a16="http://schemas.microsoft.com/office/drawing/2014/main" id="{892ABA05-6B33-4FAF-A584-DA27F779983F}"/>
              </a:ext>
            </a:extLst>
          </p:cNvPr>
          <p:cNvSpPr>
            <a:spLocks noGrp="1"/>
          </p:cNvSpPr>
          <p:nvPr>
            <p:ph sz="quarter" idx="20"/>
          </p:nvPr>
        </p:nvSpPr>
        <p:spPr>
          <a:xfrm>
            <a:off x="838200" y="1481472"/>
            <a:ext cx="10515597" cy="6833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 xmlns:a16="http://schemas.microsoft.com/office/drawing/2014/main" id="{558F49DD-2819-46B9-8A52-1F26F415492D}"/>
              </a:ext>
            </a:extLst>
          </p:cNvPr>
          <p:cNvSpPr>
            <a:spLocks noGrp="1"/>
          </p:cNvSpPr>
          <p:nvPr>
            <p:ph sz="quarter" idx="21"/>
          </p:nvPr>
        </p:nvSpPr>
        <p:spPr>
          <a:xfrm>
            <a:off x="838200" y="3994150"/>
            <a:ext cx="10515597" cy="677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3554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D60A8AB1-8D94-4ADD-832E-382087B64A7F}"/>
              </a:ext>
            </a:extLst>
          </p:cNvPr>
          <p:cNvSpPr>
            <a:spLocks noGrp="1"/>
          </p:cNvSpPr>
          <p:nvPr>
            <p:ph type="title"/>
          </p:nvPr>
        </p:nvSpPr>
        <p:spPr>
          <a:xfrm>
            <a:off x="838200" y="672165"/>
            <a:ext cx="10515600" cy="683394"/>
          </a:xfrm>
        </p:spPr>
        <p:txBody>
          <a:bodyPr/>
          <a:lstStyle/>
          <a:p>
            <a:r>
              <a:rPr lang="en-US" dirty="0"/>
              <a:t>Click to edit Master title style</a:t>
            </a:r>
          </a:p>
        </p:txBody>
      </p:sp>
      <p:sp>
        <p:nvSpPr>
          <p:cNvPr id="4" name="Content Placeholder 3">
            <a:extLst>
              <a:ext uri="{FF2B5EF4-FFF2-40B4-BE49-F238E27FC236}">
                <a16:creationId xmlns="" xmlns:a16="http://schemas.microsoft.com/office/drawing/2014/main" id="{50ED7EEE-BFB7-4F82-A249-48D6497190A1}"/>
              </a:ext>
            </a:extLst>
          </p:cNvPr>
          <p:cNvSpPr>
            <a:spLocks noGrp="1"/>
          </p:cNvSpPr>
          <p:nvPr>
            <p:ph sz="quarter" idx="17"/>
          </p:nvPr>
        </p:nvSpPr>
        <p:spPr>
          <a:xfrm>
            <a:off x="838200" y="2212975"/>
            <a:ext cx="4191000" cy="15700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 xmlns:a16="http://schemas.microsoft.com/office/drawing/2014/main" id="{6865584B-56AB-4160-A93A-71F404882568}"/>
              </a:ext>
            </a:extLst>
          </p:cNvPr>
          <p:cNvSpPr>
            <a:spLocks noGrp="1"/>
          </p:cNvSpPr>
          <p:nvPr>
            <p:ph sz="quarter" idx="18"/>
          </p:nvPr>
        </p:nvSpPr>
        <p:spPr>
          <a:xfrm>
            <a:off x="5181600" y="2212975"/>
            <a:ext cx="3368675" cy="1570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 xmlns:a16="http://schemas.microsoft.com/office/drawing/2014/main" id="{1CE902B6-CA3B-47BA-A4E6-3C748B657B45}"/>
              </a:ext>
            </a:extLst>
          </p:cNvPr>
          <p:cNvSpPr>
            <a:spLocks noGrp="1"/>
          </p:cNvSpPr>
          <p:nvPr>
            <p:ph sz="quarter" idx="19"/>
          </p:nvPr>
        </p:nvSpPr>
        <p:spPr>
          <a:xfrm>
            <a:off x="838200" y="4770438"/>
            <a:ext cx="10515600" cy="108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 xmlns:a16="http://schemas.microsoft.com/office/drawing/2014/main" id="{A67106CC-C0BD-4EE5-A28F-CED0B9E9691E}"/>
              </a:ext>
            </a:extLst>
          </p:cNvPr>
          <p:cNvSpPr>
            <a:spLocks noGrp="1"/>
          </p:cNvSpPr>
          <p:nvPr>
            <p:ph sz="quarter" idx="20"/>
          </p:nvPr>
        </p:nvSpPr>
        <p:spPr>
          <a:xfrm>
            <a:off x="838199" y="1497514"/>
            <a:ext cx="10515602" cy="682625"/>
          </a:xfrm>
        </p:spPr>
        <p:txBody>
          <a:bodyPr/>
          <a:lstStyle/>
          <a:p>
            <a:pPr lvl="0"/>
            <a:endParaRPr lang="en-US" dirty="0"/>
          </a:p>
        </p:txBody>
      </p:sp>
      <p:sp>
        <p:nvSpPr>
          <p:cNvPr id="7" name="Content Placeholder 6">
            <a:extLst>
              <a:ext uri="{FF2B5EF4-FFF2-40B4-BE49-F238E27FC236}">
                <a16:creationId xmlns="" xmlns:a16="http://schemas.microsoft.com/office/drawing/2014/main" id="{43DDD58A-D070-4952-AD60-52A38EE66612}"/>
              </a:ext>
            </a:extLst>
          </p:cNvPr>
          <p:cNvSpPr>
            <a:spLocks noGrp="1"/>
          </p:cNvSpPr>
          <p:nvPr>
            <p:ph sz="quarter" idx="21"/>
          </p:nvPr>
        </p:nvSpPr>
        <p:spPr>
          <a:xfrm>
            <a:off x="838199" y="3938220"/>
            <a:ext cx="10515600" cy="682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329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BB473BD8-F1B6-4D01-BFC8-CE02B05BEABD}"/>
              </a:ext>
            </a:extLst>
          </p:cNvPr>
          <p:cNvSpPr>
            <a:spLocks noGrp="1"/>
          </p:cNvSpPr>
          <p:nvPr>
            <p:ph type="title"/>
          </p:nvPr>
        </p:nvSpPr>
        <p:spPr>
          <a:xfrm>
            <a:off x="838200" y="672165"/>
            <a:ext cx="10515600" cy="683394"/>
          </a:xfrm>
        </p:spPr>
        <p:txBody>
          <a:bodyPr/>
          <a:lstStyle/>
          <a:p>
            <a:r>
              <a:rPr lang="en-US" dirty="0"/>
              <a:t>Click to edit Master title style</a:t>
            </a:r>
          </a:p>
        </p:txBody>
      </p:sp>
      <p:sp>
        <p:nvSpPr>
          <p:cNvPr id="5" name="Text Placeholder 4">
            <a:extLst>
              <a:ext uri="{FF2B5EF4-FFF2-40B4-BE49-F238E27FC236}">
                <a16:creationId xmlns="" xmlns:a16="http://schemas.microsoft.com/office/drawing/2014/main" id="{47A16733-2A98-4F1B-AC1F-5B08435EC256}"/>
              </a:ext>
            </a:extLst>
          </p:cNvPr>
          <p:cNvSpPr>
            <a:spLocks noGrp="1"/>
          </p:cNvSpPr>
          <p:nvPr>
            <p:ph type="body" sz="quarter" idx="14"/>
          </p:nvPr>
        </p:nvSpPr>
        <p:spPr>
          <a:xfrm>
            <a:off x="838198" y="4932404"/>
            <a:ext cx="10515600" cy="752623"/>
          </a:xfrm>
        </p:spPr>
        <p:txBody>
          <a:bodyPr/>
          <a:lstStyle/>
          <a:p>
            <a:pPr lvl="0"/>
            <a:endParaRPr lang="en-US" dirty="0"/>
          </a:p>
        </p:txBody>
      </p:sp>
      <p:sp>
        <p:nvSpPr>
          <p:cNvPr id="4" name="Content Placeholder 3">
            <a:extLst>
              <a:ext uri="{FF2B5EF4-FFF2-40B4-BE49-F238E27FC236}">
                <a16:creationId xmlns="" xmlns:a16="http://schemas.microsoft.com/office/drawing/2014/main" id="{F4DBE8B7-7BA8-483F-80C5-370AAA6CE535}"/>
              </a:ext>
            </a:extLst>
          </p:cNvPr>
          <p:cNvSpPr>
            <a:spLocks noGrp="1"/>
          </p:cNvSpPr>
          <p:nvPr>
            <p:ph sz="quarter" idx="19"/>
          </p:nvPr>
        </p:nvSpPr>
        <p:spPr>
          <a:xfrm>
            <a:off x="838198" y="2257179"/>
            <a:ext cx="3200400" cy="106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a:extLst>
              <a:ext uri="{FF2B5EF4-FFF2-40B4-BE49-F238E27FC236}">
                <a16:creationId xmlns="" xmlns:a16="http://schemas.microsoft.com/office/drawing/2014/main" id="{C0DCB7BF-66FD-48FE-B872-BF1321B3B405}"/>
              </a:ext>
            </a:extLst>
          </p:cNvPr>
          <p:cNvSpPr>
            <a:spLocks noGrp="1"/>
          </p:cNvSpPr>
          <p:nvPr>
            <p:ph sz="quarter" idx="20"/>
          </p:nvPr>
        </p:nvSpPr>
        <p:spPr>
          <a:xfrm>
            <a:off x="4241800" y="2257425"/>
            <a:ext cx="3200400" cy="1171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 xmlns:a16="http://schemas.microsoft.com/office/drawing/2014/main" id="{9AEC7FA5-081A-4C02-8947-2CB83DEADFCF}"/>
              </a:ext>
            </a:extLst>
          </p:cNvPr>
          <p:cNvSpPr>
            <a:spLocks noGrp="1"/>
          </p:cNvSpPr>
          <p:nvPr>
            <p:ph sz="quarter" idx="21"/>
          </p:nvPr>
        </p:nvSpPr>
        <p:spPr>
          <a:xfrm>
            <a:off x="4241800" y="3606800"/>
            <a:ext cx="3200400" cy="11715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a:extLst>
              <a:ext uri="{FF2B5EF4-FFF2-40B4-BE49-F238E27FC236}">
                <a16:creationId xmlns="" xmlns:a16="http://schemas.microsoft.com/office/drawing/2014/main" id="{65C5EB06-912C-4094-8989-F06DBA9D6692}"/>
              </a:ext>
            </a:extLst>
          </p:cNvPr>
          <p:cNvSpPr>
            <a:spLocks noGrp="1"/>
          </p:cNvSpPr>
          <p:nvPr>
            <p:ph sz="quarter" idx="22"/>
          </p:nvPr>
        </p:nvSpPr>
        <p:spPr>
          <a:xfrm>
            <a:off x="838198" y="3534022"/>
            <a:ext cx="3200400" cy="12443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 xmlns:a16="http://schemas.microsoft.com/office/drawing/2014/main" id="{71DE992F-EDEC-49E0-AC6F-5E3B92F99757}"/>
              </a:ext>
            </a:extLst>
          </p:cNvPr>
          <p:cNvSpPr>
            <a:spLocks noGrp="1"/>
          </p:cNvSpPr>
          <p:nvPr>
            <p:ph sz="quarter" idx="23"/>
          </p:nvPr>
        </p:nvSpPr>
        <p:spPr>
          <a:xfrm>
            <a:off x="838198" y="1493041"/>
            <a:ext cx="10515600" cy="752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7397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BB473BD8-F1B6-4D01-BFC8-CE02B05BEABD}"/>
              </a:ext>
            </a:extLst>
          </p:cNvPr>
          <p:cNvSpPr>
            <a:spLocks noGrp="1"/>
          </p:cNvSpPr>
          <p:nvPr>
            <p:ph type="title"/>
          </p:nvPr>
        </p:nvSpPr>
        <p:spPr>
          <a:xfrm>
            <a:off x="838200" y="672165"/>
            <a:ext cx="10515600" cy="683394"/>
          </a:xfrm>
        </p:spPr>
        <p:txBody>
          <a:bodyPr/>
          <a:lstStyle/>
          <a:p>
            <a:r>
              <a:rPr lang="en-US" dirty="0"/>
              <a:t>Click to edit Master title style</a:t>
            </a:r>
          </a:p>
        </p:txBody>
      </p:sp>
      <p:sp>
        <p:nvSpPr>
          <p:cNvPr id="4" name="Content Placeholder 3">
            <a:extLst>
              <a:ext uri="{FF2B5EF4-FFF2-40B4-BE49-F238E27FC236}">
                <a16:creationId xmlns="" xmlns:a16="http://schemas.microsoft.com/office/drawing/2014/main" id="{E5C65D52-6EBC-402E-8556-5FF0669C996B}"/>
              </a:ext>
            </a:extLst>
          </p:cNvPr>
          <p:cNvSpPr>
            <a:spLocks noGrp="1"/>
          </p:cNvSpPr>
          <p:nvPr>
            <p:ph sz="quarter" idx="19"/>
          </p:nvPr>
        </p:nvSpPr>
        <p:spPr>
          <a:xfrm>
            <a:off x="8877300" y="2316517"/>
            <a:ext cx="2819400" cy="1223607"/>
          </a:xfrm>
        </p:spPr>
        <p:txBody>
          <a:bodyPr/>
          <a:lstStyle>
            <a:lvl1pPr marL="0" indent="0">
              <a:buNone/>
              <a:defRPr/>
            </a:lvl1pPr>
          </a:lstStyle>
          <a:p>
            <a:pPr lvl="0"/>
            <a:endParaRPr lang="en-US" dirty="0"/>
          </a:p>
        </p:txBody>
      </p:sp>
      <p:sp>
        <p:nvSpPr>
          <p:cNvPr id="10" name="Content Placeholder 9">
            <a:extLst>
              <a:ext uri="{FF2B5EF4-FFF2-40B4-BE49-F238E27FC236}">
                <a16:creationId xmlns="" xmlns:a16="http://schemas.microsoft.com/office/drawing/2014/main" id="{C2217DA9-F303-41A1-942E-F2C80F7709A7}"/>
              </a:ext>
            </a:extLst>
          </p:cNvPr>
          <p:cNvSpPr>
            <a:spLocks noGrp="1"/>
          </p:cNvSpPr>
          <p:nvPr>
            <p:ph sz="quarter" idx="20"/>
          </p:nvPr>
        </p:nvSpPr>
        <p:spPr>
          <a:xfrm>
            <a:off x="8839200" y="3665538"/>
            <a:ext cx="2895600" cy="645028"/>
          </a:xfrm>
        </p:spPr>
        <p:txBody>
          <a:bodyPr/>
          <a:lstStyle>
            <a:lvl1pPr marL="0" indent="0">
              <a:buNone/>
              <a:defRPr/>
            </a:lvl1pPr>
          </a:lstStyle>
          <a:p>
            <a:pPr lvl="0"/>
            <a:endParaRPr lang="en-US" dirty="0"/>
          </a:p>
        </p:txBody>
      </p:sp>
      <p:sp>
        <p:nvSpPr>
          <p:cNvPr id="16" name="Content Placeholder 15">
            <a:extLst>
              <a:ext uri="{FF2B5EF4-FFF2-40B4-BE49-F238E27FC236}">
                <a16:creationId xmlns="" xmlns:a16="http://schemas.microsoft.com/office/drawing/2014/main" id="{C2603812-4C45-4E71-BE73-CC11D55E0474}"/>
              </a:ext>
            </a:extLst>
          </p:cNvPr>
          <p:cNvSpPr>
            <a:spLocks noGrp="1"/>
          </p:cNvSpPr>
          <p:nvPr>
            <p:ph sz="quarter" idx="21"/>
          </p:nvPr>
        </p:nvSpPr>
        <p:spPr>
          <a:xfrm>
            <a:off x="4632962" y="4504970"/>
            <a:ext cx="4022725" cy="488950"/>
          </a:xfrm>
        </p:spPr>
        <p:txBody>
          <a:bodyPr/>
          <a:lstStyle>
            <a:lvl1pPr marL="0" indent="0">
              <a:buNone/>
              <a:defRPr/>
            </a:lvl1pPr>
          </a:lstStyle>
          <a:p>
            <a:pPr lvl="0"/>
            <a:endParaRPr lang="en-US" dirty="0"/>
          </a:p>
        </p:txBody>
      </p:sp>
      <p:sp>
        <p:nvSpPr>
          <p:cNvPr id="18" name="Content Placeholder 17">
            <a:extLst>
              <a:ext uri="{FF2B5EF4-FFF2-40B4-BE49-F238E27FC236}">
                <a16:creationId xmlns="" xmlns:a16="http://schemas.microsoft.com/office/drawing/2014/main" id="{49CC0A17-2640-41CE-8A39-BFDD68544A62}"/>
              </a:ext>
            </a:extLst>
          </p:cNvPr>
          <p:cNvSpPr>
            <a:spLocks noGrp="1"/>
          </p:cNvSpPr>
          <p:nvPr>
            <p:ph sz="quarter" idx="22"/>
          </p:nvPr>
        </p:nvSpPr>
        <p:spPr>
          <a:xfrm>
            <a:off x="8838571" y="4461583"/>
            <a:ext cx="2926711" cy="532337"/>
          </a:xfrm>
        </p:spPr>
        <p:txBody>
          <a:bodyPr/>
          <a:lstStyle>
            <a:lvl1pPr marL="0" indent="0">
              <a:buNone/>
              <a:defRPr/>
            </a:lvl1pPr>
          </a:lstStyle>
          <a:p>
            <a:pPr lvl="0"/>
            <a:endParaRPr lang="en-US" dirty="0"/>
          </a:p>
        </p:txBody>
      </p:sp>
      <p:sp>
        <p:nvSpPr>
          <p:cNvPr id="20" name="Content Placeholder 19">
            <a:extLst>
              <a:ext uri="{FF2B5EF4-FFF2-40B4-BE49-F238E27FC236}">
                <a16:creationId xmlns="" xmlns:a16="http://schemas.microsoft.com/office/drawing/2014/main" id="{F3B08B7E-F275-4CB2-98DC-16940348B4C4}"/>
              </a:ext>
            </a:extLst>
          </p:cNvPr>
          <p:cNvSpPr>
            <a:spLocks noGrp="1"/>
          </p:cNvSpPr>
          <p:nvPr>
            <p:ph sz="quarter" idx="23"/>
          </p:nvPr>
        </p:nvSpPr>
        <p:spPr>
          <a:xfrm>
            <a:off x="838200" y="5151438"/>
            <a:ext cx="3611563" cy="531812"/>
          </a:xfrm>
        </p:spPr>
        <p:txBody>
          <a:bodyPr/>
          <a:lstStyle>
            <a:lvl1pPr marL="0" indent="0">
              <a:buNone/>
              <a:defRPr/>
            </a:lvl1pPr>
          </a:lstStyle>
          <a:p>
            <a:pPr lvl="0"/>
            <a:endParaRPr lang="en-US" dirty="0"/>
          </a:p>
        </p:txBody>
      </p:sp>
      <p:sp>
        <p:nvSpPr>
          <p:cNvPr id="22" name="Content Placeholder 21">
            <a:extLst>
              <a:ext uri="{FF2B5EF4-FFF2-40B4-BE49-F238E27FC236}">
                <a16:creationId xmlns="" xmlns:a16="http://schemas.microsoft.com/office/drawing/2014/main" id="{53E3816D-80B6-4C9E-9B59-F01F3AB2F858}"/>
              </a:ext>
            </a:extLst>
          </p:cNvPr>
          <p:cNvSpPr>
            <a:spLocks noGrp="1"/>
          </p:cNvSpPr>
          <p:nvPr>
            <p:ph sz="quarter" idx="24"/>
          </p:nvPr>
        </p:nvSpPr>
        <p:spPr>
          <a:xfrm>
            <a:off x="4632325" y="5151438"/>
            <a:ext cx="4022725" cy="531812"/>
          </a:xfrm>
        </p:spPr>
        <p:txBody>
          <a:bodyPr/>
          <a:lstStyle>
            <a:lvl1pPr marL="0" indent="0">
              <a:buNone/>
              <a:defRPr/>
            </a:lvl1pPr>
          </a:lstStyle>
          <a:p>
            <a:pPr lvl="0"/>
            <a:endParaRPr lang="en-US" dirty="0"/>
          </a:p>
        </p:txBody>
      </p:sp>
      <p:sp>
        <p:nvSpPr>
          <p:cNvPr id="24" name="Content Placeholder 23">
            <a:extLst>
              <a:ext uri="{FF2B5EF4-FFF2-40B4-BE49-F238E27FC236}">
                <a16:creationId xmlns="" xmlns:a16="http://schemas.microsoft.com/office/drawing/2014/main" id="{BA97876A-88C9-48A3-97BC-1AE58645C59D}"/>
              </a:ext>
            </a:extLst>
          </p:cNvPr>
          <p:cNvSpPr>
            <a:spLocks noGrp="1"/>
          </p:cNvSpPr>
          <p:nvPr>
            <p:ph sz="quarter" idx="25"/>
          </p:nvPr>
        </p:nvSpPr>
        <p:spPr>
          <a:xfrm>
            <a:off x="8839200" y="5151438"/>
            <a:ext cx="2925763" cy="568325"/>
          </a:xfrm>
        </p:spPr>
        <p:txBody>
          <a:bodyPr/>
          <a:lstStyle>
            <a:lvl1pPr marL="0" indent="0">
              <a:buNone/>
              <a:defRPr/>
            </a:lvl1pPr>
          </a:lstStyle>
          <a:p>
            <a:pPr lvl="0"/>
            <a:endParaRPr lang="en-US" dirty="0"/>
          </a:p>
        </p:txBody>
      </p:sp>
      <p:sp>
        <p:nvSpPr>
          <p:cNvPr id="27" name="Content Placeholder 26">
            <a:extLst>
              <a:ext uri="{FF2B5EF4-FFF2-40B4-BE49-F238E27FC236}">
                <a16:creationId xmlns="" xmlns:a16="http://schemas.microsoft.com/office/drawing/2014/main" id="{7EF60838-E043-46E4-B87D-65C45D67053C}"/>
              </a:ext>
            </a:extLst>
          </p:cNvPr>
          <p:cNvSpPr>
            <a:spLocks noGrp="1"/>
          </p:cNvSpPr>
          <p:nvPr>
            <p:ph sz="quarter" idx="26"/>
          </p:nvPr>
        </p:nvSpPr>
        <p:spPr>
          <a:xfrm>
            <a:off x="838198" y="2265143"/>
            <a:ext cx="3611565" cy="1311778"/>
          </a:xfrm>
        </p:spPr>
        <p:txBody>
          <a:bodyPr/>
          <a:lstStyle>
            <a:lvl1pPr marL="0" indent="0">
              <a:buNone/>
              <a:defRPr/>
            </a:lvl1pPr>
          </a:lstStyle>
          <a:p>
            <a:pPr lvl="0"/>
            <a:endParaRPr lang="en-US" dirty="0"/>
          </a:p>
        </p:txBody>
      </p:sp>
      <p:sp>
        <p:nvSpPr>
          <p:cNvPr id="29" name="Content Placeholder 28">
            <a:extLst>
              <a:ext uri="{FF2B5EF4-FFF2-40B4-BE49-F238E27FC236}">
                <a16:creationId xmlns="" xmlns:a16="http://schemas.microsoft.com/office/drawing/2014/main" id="{36864BA2-78C8-4569-9A7B-B734FD01E619}"/>
              </a:ext>
            </a:extLst>
          </p:cNvPr>
          <p:cNvSpPr>
            <a:spLocks noGrp="1"/>
          </p:cNvSpPr>
          <p:nvPr>
            <p:ph sz="quarter" idx="27"/>
          </p:nvPr>
        </p:nvSpPr>
        <p:spPr>
          <a:xfrm>
            <a:off x="4641056" y="2314575"/>
            <a:ext cx="4022725" cy="1225550"/>
          </a:xfrm>
        </p:spPr>
        <p:txBody>
          <a:bodyPr/>
          <a:lstStyle>
            <a:lvl1pPr marL="0" indent="0">
              <a:buNone/>
              <a:defRPr/>
            </a:lvl1pPr>
          </a:lstStyle>
          <a:p>
            <a:pPr lvl="0"/>
            <a:endParaRPr lang="en-US" dirty="0"/>
          </a:p>
        </p:txBody>
      </p:sp>
      <p:sp>
        <p:nvSpPr>
          <p:cNvPr id="31" name="Content Placeholder 30">
            <a:extLst>
              <a:ext uri="{FF2B5EF4-FFF2-40B4-BE49-F238E27FC236}">
                <a16:creationId xmlns="" xmlns:a16="http://schemas.microsoft.com/office/drawing/2014/main" id="{054C9BFF-6589-4625-A172-E082ED5CF0E7}"/>
              </a:ext>
            </a:extLst>
          </p:cNvPr>
          <p:cNvSpPr>
            <a:spLocks noGrp="1"/>
          </p:cNvSpPr>
          <p:nvPr>
            <p:ph sz="quarter" idx="28"/>
          </p:nvPr>
        </p:nvSpPr>
        <p:spPr>
          <a:xfrm>
            <a:off x="838200" y="3695700"/>
            <a:ext cx="3611563" cy="765175"/>
          </a:xfrm>
        </p:spPr>
        <p:txBody>
          <a:bodyPr/>
          <a:lstStyle>
            <a:lvl1pPr marL="0" indent="0">
              <a:buNone/>
              <a:defRPr/>
            </a:lvl1pPr>
          </a:lstStyle>
          <a:p>
            <a:pPr lvl="0"/>
            <a:endParaRPr lang="en-US" dirty="0"/>
          </a:p>
        </p:txBody>
      </p:sp>
      <p:sp>
        <p:nvSpPr>
          <p:cNvPr id="33" name="Content Placeholder 32">
            <a:extLst>
              <a:ext uri="{FF2B5EF4-FFF2-40B4-BE49-F238E27FC236}">
                <a16:creationId xmlns="" xmlns:a16="http://schemas.microsoft.com/office/drawing/2014/main" id="{89D01CEB-6DC8-4140-A9BC-137CC42A63F4}"/>
              </a:ext>
            </a:extLst>
          </p:cNvPr>
          <p:cNvSpPr>
            <a:spLocks noGrp="1"/>
          </p:cNvSpPr>
          <p:nvPr>
            <p:ph sz="quarter" idx="29"/>
          </p:nvPr>
        </p:nvSpPr>
        <p:spPr>
          <a:xfrm>
            <a:off x="4632325" y="3665538"/>
            <a:ext cx="4022725" cy="682625"/>
          </a:xfrm>
        </p:spPr>
        <p:txBody>
          <a:bodyPr/>
          <a:lstStyle>
            <a:lvl1pPr marL="0" indent="0">
              <a:buNone/>
              <a:defRPr/>
            </a:lvl1pPr>
          </a:lstStyle>
          <a:p>
            <a:pPr lvl="0"/>
            <a:endParaRPr lang="en-US" dirty="0"/>
          </a:p>
        </p:txBody>
      </p:sp>
      <p:sp>
        <p:nvSpPr>
          <p:cNvPr id="35" name="Content Placeholder 34">
            <a:extLst>
              <a:ext uri="{FF2B5EF4-FFF2-40B4-BE49-F238E27FC236}">
                <a16:creationId xmlns="" xmlns:a16="http://schemas.microsoft.com/office/drawing/2014/main" id="{04EB829B-A23C-49FD-B5D1-F2871D9A72DB}"/>
              </a:ext>
            </a:extLst>
          </p:cNvPr>
          <p:cNvSpPr>
            <a:spLocks noGrp="1"/>
          </p:cNvSpPr>
          <p:nvPr>
            <p:ph sz="quarter" idx="30"/>
          </p:nvPr>
        </p:nvSpPr>
        <p:spPr>
          <a:xfrm>
            <a:off x="838200" y="4505325"/>
            <a:ext cx="3611563" cy="531813"/>
          </a:xfrm>
        </p:spPr>
        <p:txBody>
          <a:bodyPr/>
          <a:lstStyle>
            <a:lvl1pPr marL="0" indent="0">
              <a:buNone/>
              <a:defRPr/>
            </a:lvl1pPr>
          </a:lstStyle>
          <a:p>
            <a:pPr lvl="0"/>
            <a:endParaRPr lang="en-US" dirty="0"/>
          </a:p>
        </p:txBody>
      </p:sp>
      <p:sp>
        <p:nvSpPr>
          <p:cNvPr id="3" name="Content Placeholder 2">
            <a:extLst>
              <a:ext uri="{FF2B5EF4-FFF2-40B4-BE49-F238E27FC236}">
                <a16:creationId xmlns="" xmlns:a16="http://schemas.microsoft.com/office/drawing/2014/main" id="{5836A129-AD2F-4A59-845D-B561C0CE8E64}"/>
              </a:ext>
            </a:extLst>
          </p:cNvPr>
          <p:cNvSpPr>
            <a:spLocks noGrp="1"/>
          </p:cNvSpPr>
          <p:nvPr>
            <p:ph sz="quarter" idx="31"/>
          </p:nvPr>
        </p:nvSpPr>
        <p:spPr>
          <a:xfrm>
            <a:off x="838199" y="1492751"/>
            <a:ext cx="10836275"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3872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8" name="Title 1">
            <a:extLst>
              <a:ext uri="{FF2B5EF4-FFF2-40B4-BE49-F238E27FC236}">
                <a16:creationId xmlns="" xmlns:a16="http://schemas.microsoft.com/office/drawing/2014/main" id="{F314D924-1E4A-4D8F-9670-3E67DDEBC2EF}"/>
              </a:ext>
            </a:extLst>
          </p:cNvPr>
          <p:cNvSpPr>
            <a:spLocks noGrp="1"/>
          </p:cNvSpPr>
          <p:nvPr>
            <p:ph type="title"/>
          </p:nvPr>
        </p:nvSpPr>
        <p:spPr>
          <a:xfrm>
            <a:off x="838200" y="672165"/>
            <a:ext cx="10515600" cy="683394"/>
          </a:xfrm>
        </p:spPr>
        <p:txBody>
          <a:bodyPr/>
          <a:lstStyle/>
          <a:p>
            <a:r>
              <a:rPr lang="en-US" dirty="0"/>
              <a:t>Click to edit Master title style</a:t>
            </a:r>
          </a:p>
        </p:txBody>
      </p:sp>
      <p:sp>
        <p:nvSpPr>
          <p:cNvPr id="3" name="Content Placeholder 2">
            <a:extLst>
              <a:ext uri="{FF2B5EF4-FFF2-40B4-BE49-F238E27FC236}">
                <a16:creationId xmlns="" xmlns:a16="http://schemas.microsoft.com/office/drawing/2014/main" id="{61735B4B-353B-49F1-BD91-605304CA4107}"/>
              </a:ext>
            </a:extLst>
          </p:cNvPr>
          <p:cNvSpPr>
            <a:spLocks noGrp="1"/>
          </p:cNvSpPr>
          <p:nvPr>
            <p:ph sz="quarter" idx="16"/>
          </p:nvPr>
        </p:nvSpPr>
        <p:spPr>
          <a:xfrm>
            <a:off x="838200" y="1492751"/>
            <a:ext cx="10515600" cy="7587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 xmlns:a16="http://schemas.microsoft.com/office/drawing/2014/main" id="{36752447-A9C0-4148-BBF7-B9AFCD241DFB}"/>
              </a:ext>
            </a:extLst>
          </p:cNvPr>
          <p:cNvSpPr>
            <a:spLocks noGrp="1"/>
          </p:cNvSpPr>
          <p:nvPr>
            <p:ph sz="quarter" idx="17"/>
          </p:nvPr>
        </p:nvSpPr>
        <p:spPr>
          <a:xfrm>
            <a:off x="838200" y="2352598"/>
            <a:ext cx="10515600" cy="114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 xmlns:a16="http://schemas.microsoft.com/office/drawing/2014/main" id="{5EBE7030-245E-43FF-8C88-21C53F26E484}"/>
              </a:ext>
            </a:extLst>
          </p:cNvPr>
          <p:cNvSpPr>
            <a:spLocks noGrp="1"/>
          </p:cNvSpPr>
          <p:nvPr>
            <p:ph sz="quarter" idx="18"/>
          </p:nvPr>
        </p:nvSpPr>
        <p:spPr>
          <a:xfrm>
            <a:off x="838200" y="3644823"/>
            <a:ext cx="10515600" cy="991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 xmlns:a16="http://schemas.microsoft.com/office/drawing/2014/main" id="{0D43AF4C-F48A-4330-B86B-BDADB0002D76}"/>
              </a:ext>
            </a:extLst>
          </p:cNvPr>
          <p:cNvSpPr>
            <a:spLocks noGrp="1"/>
          </p:cNvSpPr>
          <p:nvPr>
            <p:ph sz="quarter" idx="19"/>
          </p:nvPr>
        </p:nvSpPr>
        <p:spPr>
          <a:xfrm>
            <a:off x="838200" y="4787900"/>
            <a:ext cx="10515600" cy="114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5550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2D99941B-A265-479C-B00D-B3EA8326BFD9}"/>
              </a:ext>
            </a:extLst>
          </p:cNvPr>
          <p:cNvSpPr>
            <a:spLocks noGrp="1"/>
          </p:cNvSpPr>
          <p:nvPr>
            <p:ph type="title"/>
          </p:nvPr>
        </p:nvSpPr>
        <p:spPr>
          <a:xfrm>
            <a:off x="838200" y="640081"/>
            <a:ext cx="10515600" cy="683394"/>
          </a:xfrm>
        </p:spPr>
        <p:txBody>
          <a:bodyPr/>
          <a:lstStyle/>
          <a:p>
            <a:r>
              <a:rPr lang="en-US" dirty="0"/>
              <a:t>Click to edit Master title style</a:t>
            </a:r>
          </a:p>
        </p:txBody>
      </p:sp>
      <p:sp>
        <p:nvSpPr>
          <p:cNvPr id="6" name="Table Placeholder 5">
            <a:extLst>
              <a:ext uri="{FF2B5EF4-FFF2-40B4-BE49-F238E27FC236}">
                <a16:creationId xmlns="" xmlns:a16="http://schemas.microsoft.com/office/drawing/2014/main" id="{303D3768-4797-4315-B3BE-E47555E36422}"/>
              </a:ext>
            </a:extLst>
          </p:cNvPr>
          <p:cNvSpPr>
            <a:spLocks noGrp="1"/>
          </p:cNvSpPr>
          <p:nvPr>
            <p:ph type="tbl" sz="quarter" idx="12"/>
          </p:nvPr>
        </p:nvSpPr>
        <p:spPr>
          <a:xfrm>
            <a:off x="838200" y="1466850"/>
            <a:ext cx="10515600" cy="4098925"/>
          </a:xfrm>
        </p:spPr>
        <p:txBody>
          <a:bodyPr/>
          <a:lstStyle/>
          <a:p>
            <a:endParaRPr lang="en-US"/>
          </a:p>
        </p:txBody>
      </p:sp>
    </p:spTree>
    <p:extLst>
      <p:ext uri="{BB962C8B-B14F-4D97-AF65-F5344CB8AC3E}">
        <p14:creationId xmlns:p14="http://schemas.microsoft.com/office/powerpoint/2010/main" val="4255049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08571C-2EE6-4BCA-BC9D-DAB077B5FDFE}"/>
              </a:ext>
            </a:extLst>
          </p:cNvPr>
          <p:cNvSpPr>
            <a:spLocks noGrp="1"/>
          </p:cNvSpPr>
          <p:nvPr>
            <p:ph type="title"/>
          </p:nvPr>
        </p:nvSpPr>
        <p:spPr>
          <a:xfrm>
            <a:off x="838200" y="637072"/>
            <a:ext cx="10515600" cy="727075"/>
          </a:xfrm>
        </p:spPr>
        <p:txBody>
          <a:bodyPr/>
          <a:lstStyle/>
          <a:p>
            <a:r>
              <a:rPr lang="en-US"/>
              <a:t>Click to edit Master title style</a:t>
            </a:r>
          </a:p>
        </p:txBody>
      </p:sp>
      <p:sp>
        <p:nvSpPr>
          <p:cNvPr id="4" name="Content Placeholder 3">
            <a:extLst>
              <a:ext uri="{FF2B5EF4-FFF2-40B4-BE49-F238E27FC236}">
                <a16:creationId xmlns="" xmlns:a16="http://schemas.microsoft.com/office/drawing/2014/main" id="{EE03FC9F-7870-4892-8FAE-2AB9FB52A65A}"/>
              </a:ext>
            </a:extLst>
          </p:cNvPr>
          <p:cNvSpPr>
            <a:spLocks noGrp="1"/>
          </p:cNvSpPr>
          <p:nvPr>
            <p:ph sz="quarter" idx="14"/>
          </p:nvPr>
        </p:nvSpPr>
        <p:spPr>
          <a:xfrm>
            <a:off x="838198" y="1495926"/>
            <a:ext cx="10515600" cy="108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 xmlns:a16="http://schemas.microsoft.com/office/drawing/2014/main" id="{798BDFFF-F4A5-42F1-8714-3783A21FFABC}"/>
              </a:ext>
            </a:extLst>
          </p:cNvPr>
          <p:cNvSpPr>
            <a:spLocks noGrp="1"/>
          </p:cNvSpPr>
          <p:nvPr>
            <p:ph sz="quarter" idx="15"/>
          </p:nvPr>
        </p:nvSpPr>
        <p:spPr>
          <a:xfrm>
            <a:off x="838198" y="2684145"/>
            <a:ext cx="10515600" cy="2125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362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08571C-2EE6-4BCA-BC9D-DAB077B5FDFE}"/>
              </a:ext>
            </a:extLst>
          </p:cNvPr>
          <p:cNvSpPr>
            <a:spLocks noGrp="1"/>
          </p:cNvSpPr>
          <p:nvPr>
            <p:ph type="title"/>
          </p:nvPr>
        </p:nvSpPr>
        <p:spPr/>
        <p:txBody>
          <a:bodyPr/>
          <a:lstStyle/>
          <a:p>
            <a:r>
              <a:rPr lang="en-US"/>
              <a:t>Click to edit Master title style</a:t>
            </a:r>
          </a:p>
        </p:txBody>
      </p:sp>
      <p:sp>
        <p:nvSpPr>
          <p:cNvPr id="8" name="Table Placeholder 7">
            <a:extLst>
              <a:ext uri="{FF2B5EF4-FFF2-40B4-BE49-F238E27FC236}">
                <a16:creationId xmlns="" xmlns:a16="http://schemas.microsoft.com/office/drawing/2014/main" id="{BDDC7081-8999-448E-A439-014AD4748F4B}"/>
              </a:ext>
            </a:extLst>
          </p:cNvPr>
          <p:cNvSpPr>
            <a:spLocks noGrp="1"/>
          </p:cNvSpPr>
          <p:nvPr>
            <p:ph type="tbl" sz="quarter" idx="13"/>
          </p:nvPr>
        </p:nvSpPr>
        <p:spPr>
          <a:xfrm>
            <a:off x="838198" y="2245042"/>
            <a:ext cx="10515601" cy="592934"/>
          </a:xfrm>
        </p:spPr>
        <p:txBody>
          <a:bodyPr/>
          <a:lstStyle/>
          <a:p>
            <a:endParaRPr lang="en-US" dirty="0"/>
          </a:p>
        </p:txBody>
      </p:sp>
      <p:sp>
        <p:nvSpPr>
          <p:cNvPr id="5" name="Content Placeholder 4">
            <a:extLst>
              <a:ext uri="{FF2B5EF4-FFF2-40B4-BE49-F238E27FC236}">
                <a16:creationId xmlns="" xmlns:a16="http://schemas.microsoft.com/office/drawing/2014/main" id="{056EAC08-5C6A-4035-80CF-775285AA1D7B}"/>
              </a:ext>
            </a:extLst>
          </p:cNvPr>
          <p:cNvSpPr>
            <a:spLocks noGrp="1"/>
          </p:cNvSpPr>
          <p:nvPr>
            <p:ph sz="quarter" idx="17"/>
          </p:nvPr>
        </p:nvSpPr>
        <p:spPr>
          <a:xfrm>
            <a:off x="838199" y="3885883"/>
            <a:ext cx="2879725" cy="1966912"/>
          </a:xfrm>
        </p:spPr>
        <p:txBody>
          <a:bodyPr/>
          <a:lstStyle/>
          <a:p>
            <a:pPr lvl="0"/>
            <a:endParaRPr lang="en-US" dirty="0"/>
          </a:p>
        </p:txBody>
      </p:sp>
      <p:sp>
        <p:nvSpPr>
          <p:cNvPr id="11" name="Content Placeholder 10">
            <a:extLst>
              <a:ext uri="{FF2B5EF4-FFF2-40B4-BE49-F238E27FC236}">
                <a16:creationId xmlns="" xmlns:a16="http://schemas.microsoft.com/office/drawing/2014/main" id="{930D9A99-C591-4723-9567-4F5524A2CFB7}"/>
              </a:ext>
            </a:extLst>
          </p:cNvPr>
          <p:cNvSpPr>
            <a:spLocks noGrp="1"/>
          </p:cNvSpPr>
          <p:nvPr>
            <p:ph sz="quarter" idx="18"/>
          </p:nvPr>
        </p:nvSpPr>
        <p:spPr>
          <a:xfrm>
            <a:off x="3886200" y="3886200"/>
            <a:ext cx="2879725" cy="1966913"/>
          </a:xfrm>
        </p:spPr>
        <p:txBody>
          <a:bodyPr/>
          <a:lstStyle/>
          <a:p>
            <a:pPr lvl="0"/>
            <a:endParaRPr lang="en-US" dirty="0"/>
          </a:p>
        </p:txBody>
      </p:sp>
      <p:sp>
        <p:nvSpPr>
          <p:cNvPr id="14" name="Content Placeholder 13">
            <a:extLst>
              <a:ext uri="{FF2B5EF4-FFF2-40B4-BE49-F238E27FC236}">
                <a16:creationId xmlns="" xmlns:a16="http://schemas.microsoft.com/office/drawing/2014/main" id="{3B6E413C-FD1D-4B32-9820-6A23C9D4A598}"/>
              </a:ext>
            </a:extLst>
          </p:cNvPr>
          <p:cNvSpPr>
            <a:spLocks noGrp="1"/>
          </p:cNvSpPr>
          <p:nvPr>
            <p:ph sz="quarter" idx="19"/>
          </p:nvPr>
        </p:nvSpPr>
        <p:spPr>
          <a:xfrm>
            <a:off x="6950075" y="3886200"/>
            <a:ext cx="4403725" cy="1966913"/>
          </a:xfrm>
        </p:spPr>
        <p:txBody>
          <a:bodyPr/>
          <a:lstStyle/>
          <a:p>
            <a:pPr lvl="0"/>
            <a:endParaRPr lang="en-US" dirty="0"/>
          </a:p>
        </p:txBody>
      </p:sp>
      <p:sp>
        <p:nvSpPr>
          <p:cNvPr id="16" name="Content Placeholder 15">
            <a:extLst>
              <a:ext uri="{FF2B5EF4-FFF2-40B4-BE49-F238E27FC236}">
                <a16:creationId xmlns="" xmlns:a16="http://schemas.microsoft.com/office/drawing/2014/main" id="{DD8382A2-3F71-4DCF-8017-C78A4E2358CE}"/>
              </a:ext>
            </a:extLst>
          </p:cNvPr>
          <p:cNvSpPr>
            <a:spLocks noGrp="1"/>
          </p:cNvSpPr>
          <p:nvPr>
            <p:ph sz="quarter" idx="20"/>
          </p:nvPr>
        </p:nvSpPr>
        <p:spPr>
          <a:xfrm>
            <a:off x="838198" y="2971800"/>
            <a:ext cx="10515600" cy="796925"/>
          </a:xfrm>
        </p:spPr>
        <p:txBody>
          <a:bodyPr/>
          <a:lstStyle/>
          <a:p>
            <a:pPr lvl="0"/>
            <a:endParaRPr lang="en-US" dirty="0"/>
          </a:p>
        </p:txBody>
      </p:sp>
      <p:sp>
        <p:nvSpPr>
          <p:cNvPr id="4" name="Content Placeholder 3">
            <a:extLst>
              <a:ext uri="{FF2B5EF4-FFF2-40B4-BE49-F238E27FC236}">
                <a16:creationId xmlns="" xmlns:a16="http://schemas.microsoft.com/office/drawing/2014/main" id="{FC940775-2079-46D0-8DC9-1796979525CA}"/>
              </a:ext>
            </a:extLst>
          </p:cNvPr>
          <p:cNvSpPr>
            <a:spLocks noGrp="1"/>
          </p:cNvSpPr>
          <p:nvPr>
            <p:ph sz="quarter" idx="21"/>
          </p:nvPr>
        </p:nvSpPr>
        <p:spPr>
          <a:xfrm>
            <a:off x="838200" y="1489422"/>
            <a:ext cx="10515598" cy="590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2512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63040"/>
            <a:ext cx="5181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63040"/>
            <a:ext cx="5181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10726310" y="6448508"/>
            <a:ext cx="627490" cy="272967"/>
          </a:xfrm>
          <a:prstGeom prst="rect">
            <a:avLst/>
          </a:prstGeom>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22412137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463040"/>
            <a:ext cx="5157787" cy="7398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298811"/>
            <a:ext cx="5157787" cy="3657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463040"/>
            <a:ext cx="5183188" cy="73988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298811"/>
            <a:ext cx="5183188"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a:xfrm>
            <a:off x="10726310" y="6448508"/>
            <a:ext cx="627490" cy="272967"/>
          </a:xfrm>
          <a:prstGeom prst="rect">
            <a:avLst/>
          </a:prstGeom>
        </p:spPr>
        <p:txBody>
          <a:bodyPr/>
          <a:lstStyle/>
          <a:p>
            <a:fld id="{949EBC64-41CB-41B8-B6DF-9B1367312BD4}" type="slidenum">
              <a:rPr lang="en-US" smtClean="0"/>
              <a:t>‹#›</a:t>
            </a:fld>
            <a:endParaRPr lang="en-US"/>
          </a:p>
        </p:txBody>
      </p:sp>
      <p:sp>
        <p:nvSpPr>
          <p:cNvPr id="10" name="Title 1"/>
          <p:cNvSpPr>
            <a:spLocks noGrp="1"/>
          </p:cNvSpPr>
          <p:nvPr>
            <p:ph type="title"/>
          </p:nvPr>
        </p:nvSpPr>
        <p:spPr>
          <a:xfrm>
            <a:off x="838200" y="640080"/>
            <a:ext cx="10515600" cy="727075"/>
          </a:xfrm>
        </p:spPr>
        <p:txBody>
          <a:bodyPr/>
          <a:lstStyle/>
          <a:p>
            <a:r>
              <a:rPr lang="en-US"/>
              <a:t>Click to edit Master title style</a:t>
            </a:r>
          </a:p>
        </p:txBody>
      </p:sp>
    </p:spTree>
    <p:extLst>
      <p:ext uri="{BB962C8B-B14F-4D97-AF65-F5344CB8AC3E}">
        <p14:creationId xmlns:p14="http://schemas.microsoft.com/office/powerpoint/2010/main" val="1837726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72165"/>
            <a:ext cx="10515600" cy="683394"/>
          </a:xfrm>
        </p:spPr>
        <p:txBody>
          <a:bodyPr/>
          <a:lstStyle/>
          <a:p>
            <a:r>
              <a:rPr lang="en-US" dirty="0"/>
              <a:t>Click to edit Master title style</a:t>
            </a:r>
          </a:p>
        </p:txBody>
      </p:sp>
      <p:sp>
        <p:nvSpPr>
          <p:cNvPr id="3" name="Content Placeholder 2"/>
          <p:cNvSpPr>
            <a:spLocks noGrp="1"/>
          </p:cNvSpPr>
          <p:nvPr>
            <p:ph idx="1"/>
          </p:nvPr>
        </p:nvSpPr>
        <p:spPr>
          <a:xfrm>
            <a:off x="838200" y="1479082"/>
            <a:ext cx="1051560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92826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10726310" y="6448508"/>
            <a:ext cx="627490" cy="272967"/>
          </a:xfrm>
          <a:prstGeom prst="rect">
            <a:avLst/>
          </a:prstGeom>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1444259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726310" y="6448508"/>
            <a:ext cx="627490" cy="272967"/>
          </a:xfrm>
          <a:prstGeom prst="rect">
            <a:avLst/>
          </a:prstGeom>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18139935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40080"/>
            <a:ext cx="3932237" cy="1069975"/>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640079"/>
            <a:ext cx="6172200" cy="53035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838227"/>
            <a:ext cx="3932237" cy="41053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10726310" y="6448508"/>
            <a:ext cx="627490" cy="272967"/>
          </a:xfrm>
          <a:prstGeom prst="rect">
            <a:avLst/>
          </a:prstGeom>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11112895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40080"/>
            <a:ext cx="3932237" cy="1069975"/>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640080"/>
            <a:ext cx="6172200" cy="522890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1838227"/>
            <a:ext cx="3932237" cy="403076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10726310" y="6448508"/>
            <a:ext cx="627490" cy="272967"/>
          </a:xfrm>
          <a:prstGeom prst="rect">
            <a:avLst/>
          </a:prstGeom>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2180890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0726310" y="6448508"/>
            <a:ext cx="627490" cy="272967"/>
          </a:xfrm>
          <a:prstGeom prst="rect">
            <a:avLst/>
          </a:prstGeom>
        </p:spPr>
        <p:txBody>
          <a:bodyPr/>
          <a:lstStyle/>
          <a:p>
            <a:fld id="{949EBC64-41CB-41B8-B6DF-9B1367312BD4}" type="slidenum">
              <a:rPr lang="en-US" smtClean="0"/>
              <a:t>‹#›</a:t>
            </a:fld>
            <a:endParaRPr lang="en-US"/>
          </a:p>
        </p:txBody>
      </p:sp>
      <p:sp>
        <p:nvSpPr>
          <p:cNvPr id="7" name="Title 1"/>
          <p:cNvSpPr>
            <a:spLocks noGrp="1"/>
          </p:cNvSpPr>
          <p:nvPr>
            <p:ph type="title"/>
          </p:nvPr>
        </p:nvSpPr>
        <p:spPr>
          <a:xfrm>
            <a:off x="838200" y="640080"/>
            <a:ext cx="10515600" cy="727075"/>
          </a:xfrm>
        </p:spPr>
        <p:txBody>
          <a:bodyPr/>
          <a:lstStyle/>
          <a:p>
            <a:r>
              <a:rPr lang="en-US"/>
              <a:t>Click to edit Master title style</a:t>
            </a:r>
          </a:p>
        </p:txBody>
      </p:sp>
    </p:spTree>
    <p:extLst>
      <p:ext uri="{BB962C8B-B14F-4D97-AF65-F5344CB8AC3E}">
        <p14:creationId xmlns:p14="http://schemas.microsoft.com/office/powerpoint/2010/main" val="850520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40079"/>
            <a:ext cx="2628900" cy="53035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640079"/>
            <a:ext cx="7734300" cy="53035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0726310" y="6448508"/>
            <a:ext cx="627490" cy="272967"/>
          </a:xfrm>
          <a:prstGeom prst="rect">
            <a:avLst/>
          </a:prstGeom>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3157579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096000" y="3579177"/>
            <a:ext cx="5654722" cy="1655764"/>
          </a:xfrm>
          <a:solidFill>
            <a:srgbClr val="000066"/>
          </a:solidFill>
        </p:spPr>
        <p:txBody>
          <a:bodyPr anchor="ctr"/>
          <a:lstStyle>
            <a:lvl1pPr marL="0" indent="0" algn="ctr">
              <a:lnSpc>
                <a:spcPct val="100000"/>
              </a:lnSpc>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Camm</a:t>
            </a:r>
            <a:r>
              <a:rPr lang="en-US" dirty="0"/>
              <a:t>  Cochran  Fry  </a:t>
            </a:r>
            <a:r>
              <a:rPr lang="en-US" dirty="0" err="1"/>
              <a:t>Ohlmann</a:t>
            </a:r>
            <a:endParaRPr lang="en-US" dirty="0"/>
          </a:p>
        </p:txBody>
      </p:sp>
      <p:sp>
        <p:nvSpPr>
          <p:cNvPr id="6" name="Rectangle 5">
            <a:extLst>
              <a:ext uri="{FF2B5EF4-FFF2-40B4-BE49-F238E27FC236}">
                <a16:creationId xmlns="" xmlns:a16="http://schemas.microsoft.com/office/drawing/2014/main" id="{4588AE3E-88D2-4C97-95D7-EF8DE60BFF5A}"/>
              </a:ext>
              <a:ext uri="{C183D7F6-B498-43B3-948B-1728B52AA6E4}">
                <adec:decorative xmlns="" xmlns:adec="http://schemas.microsoft.com/office/drawing/2017/decorative" val="1"/>
              </a:ext>
            </a:extLst>
          </p:cNvPr>
          <p:cNvSpPr/>
          <p:nvPr userDrawn="1"/>
        </p:nvSpPr>
        <p:spPr>
          <a:xfrm>
            <a:off x="0" y="3579177"/>
            <a:ext cx="6096000" cy="1655763"/>
          </a:xfrm>
          <a:prstGeom prst="rect">
            <a:avLst/>
          </a:prstGeom>
          <a:solidFill>
            <a:srgbClr val="6A9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31DCCA4C-1139-41AD-B2DF-27D39E0A6365}"/>
              </a:ext>
              <a:ext uri="{C183D7F6-B498-43B3-948B-1728B52AA6E4}">
                <adec:decorative xmlns=""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2">
            <a:extLst>
              <a:ext uri="{FF2B5EF4-FFF2-40B4-BE49-F238E27FC236}">
                <a16:creationId xmlns="" xmlns:a16="http://schemas.microsoft.com/office/drawing/2014/main" id="{3CFAEFEC-2C67-4448-AA7B-043888ACC12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67998" y="589095"/>
            <a:ext cx="4267882" cy="5470740"/>
          </a:xfrm>
          <a:prstGeom prst="rect">
            <a:avLst/>
          </a:prstGeom>
        </p:spPr>
      </p:pic>
      <p:sp>
        <p:nvSpPr>
          <p:cNvPr id="8" name="Title Placeholder">
            <a:extLst>
              <a:ext uri="{FF2B5EF4-FFF2-40B4-BE49-F238E27FC236}">
                <a16:creationId xmlns="" xmlns:a16="http://schemas.microsoft.com/office/drawing/2014/main" id="{40A5991D-7F87-4B49-A26B-CB57C0259795}"/>
              </a:ext>
            </a:extLst>
          </p:cNvPr>
          <p:cNvSpPr>
            <a:spLocks noGrp="1"/>
          </p:cNvSpPr>
          <p:nvPr>
            <p:ph type="title"/>
          </p:nvPr>
        </p:nvSpPr>
        <p:spPr>
          <a:xfrm>
            <a:off x="6096000" y="473245"/>
            <a:ext cx="5622758" cy="2955755"/>
          </a:xfrm>
          <a:prstGeom prst="rect">
            <a:avLst/>
          </a:prstGeom>
        </p:spPr>
        <p:txBody>
          <a:bodyPr vert="horz" lIns="91440" tIns="45720" rIns="91440" bIns="45720" rtlCol="0" anchor="b">
            <a:noAutofit/>
          </a:bodyPr>
          <a:lstStyle>
            <a:lvl1pPr>
              <a:defRPr sz="4400"/>
            </a:lvl1pPr>
          </a:lstStyle>
          <a:p>
            <a:endParaRPr lang="en-US" dirty="0"/>
          </a:p>
        </p:txBody>
      </p:sp>
    </p:spTree>
    <p:custDataLst>
      <p:tags r:id="rId1"/>
    </p:custDataLst>
    <p:extLst>
      <p:ext uri="{BB962C8B-B14F-4D97-AF65-F5344CB8AC3E}">
        <p14:creationId xmlns:p14="http://schemas.microsoft.com/office/powerpoint/2010/main" val="19719118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pic>
        <p:nvPicPr>
          <p:cNvPr id="10" name="Decorative Graphic">
            <a:extLst>
              <a:ext uri="{FF2B5EF4-FFF2-40B4-BE49-F238E27FC236}">
                <a16:creationId xmlns="" xmlns:a16="http://schemas.microsoft.com/office/drawing/2014/main" id="{D9F3AE94-249A-4A1E-BCBD-6A9003E3ADBE}"/>
              </a:ext>
              <a:ext uri="{C183D7F6-B498-43B3-948B-1728B52AA6E4}">
                <adec:decorative xmlns=""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0157909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8936535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End of Chapter</a:t>
            </a:r>
          </a:p>
        </p:txBody>
      </p:sp>
      <p:pic>
        <p:nvPicPr>
          <p:cNvPr id="5" name="Picture 2">
            <a:extLst>
              <a:ext uri="{FF2B5EF4-FFF2-40B4-BE49-F238E27FC236}">
                <a16:creationId xmlns="" xmlns:a16="http://schemas.microsoft.com/office/drawing/2014/main" id="{383652A1-42BB-43CD-A02F-67B76CE69A8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1671009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pic>
        <p:nvPicPr>
          <p:cNvPr id="5" name="Picture 2">
            <a:extLst>
              <a:ext uri="{FF2B5EF4-FFF2-40B4-BE49-F238E27FC236}">
                <a16:creationId xmlns="" xmlns:a16="http://schemas.microsoft.com/office/drawing/2014/main" id="{7F426151-A9F4-4D62-AC72-6AC8755E91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extLst>
      <p:ext uri="{BB962C8B-B14F-4D97-AF65-F5344CB8AC3E}">
        <p14:creationId xmlns:p14="http://schemas.microsoft.com/office/powerpoint/2010/main" val="4886488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9124442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dirty="0"/>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
        <p:nvSpPr>
          <p:cNvPr id="5" name="Content Placeholder Right">
            <a:extLst>
              <a:ext uri="{FF2B5EF4-FFF2-40B4-BE49-F238E27FC236}">
                <a16:creationId xmlns=""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42077073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dirty="0"/>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anose="020B0604020202020204" pitchFamily="34" charset="0"/>
              <a:buChar char="•"/>
              <a:defRPr sz="900" b="0"/>
            </a:lvl1pPr>
            <a:lvl2pPr marL="336550" indent="-112713">
              <a:buFont typeface="Arial" panose="020B0604020202020204" pitchFamily="34" charset="0"/>
              <a:buChar char="•"/>
              <a:defRPr sz="900" b="0"/>
            </a:lvl2pPr>
            <a:lvl3pPr marL="685800" indent="-168275">
              <a:buFont typeface="Arial" panose="020B0604020202020204" pitchFamily="34" charset="0"/>
              <a:buChar char="•"/>
              <a:defRPr sz="900" b="0"/>
            </a:lvl3pPr>
            <a:lvl4pPr>
              <a:defRPr sz="900" b="0"/>
            </a:lvl4pPr>
            <a:lvl5pPr>
              <a:defRPr sz="900" b="0"/>
            </a:lvl5pPr>
          </a:lstStyle>
          <a:p>
            <a:pPr lvl="0"/>
            <a:r>
              <a:rPr lang="en-US" dirty="0"/>
              <a:t>Click to edit Master text styles</a:t>
            </a:r>
          </a:p>
          <a:p>
            <a:pPr lvl="1"/>
            <a:r>
              <a:rPr lang="en-US" dirty="0"/>
              <a:t>Second level</a:t>
            </a:r>
          </a:p>
          <a:p>
            <a:pPr lvl="2"/>
            <a:r>
              <a:rPr lang="en-US" dirty="0"/>
              <a:t>Third level</a:t>
            </a:r>
          </a:p>
        </p:txBody>
      </p:sp>
      <p:sp>
        <p:nvSpPr>
          <p:cNvPr id="6" name="Content Placeholder Left">
            <a:extLst>
              <a:ext uri="{FF2B5EF4-FFF2-40B4-BE49-F238E27FC236}">
                <a16:creationId xmlns=""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3064204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anose="020B0604020202020204" pitchFamily="34" charset="0"/>
              <a:buChar char="•"/>
              <a:defRPr sz="2400" b="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
        <p:nvSpPr>
          <p:cNvPr id="6" name="Content Placeholder 1">
            <a:extLst>
              <a:ext uri="{FF2B5EF4-FFF2-40B4-BE49-F238E27FC236}">
                <a16:creationId xmlns=""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dirty="0"/>
              <a:t>Insert here 1</a:t>
            </a:r>
          </a:p>
        </p:txBody>
      </p:sp>
      <p:sp>
        <p:nvSpPr>
          <p:cNvPr id="7" name="Content Placeholder 2">
            <a:extLst>
              <a:ext uri="{FF2B5EF4-FFF2-40B4-BE49-F238E27FC236}">
                <a16:creationId xmlns=""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dirty="0"/>
              <a:t>Insert here 2</a:t>
            </a:r>
          </a:p>
        </p:txBody>
      </p:sp>
      <p:sp>
        <p:nvSpPr>
          <p:cNvPr id="9" name="Content Placeholder 3">
            <a:extLst>
              <a:ext uri="{FF2B5EF4-FFF2-40B4-BE49-F238E27FC236}">
                <a16:creationId xmlns=""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dirty="0"/>
              <a:t>Insert here 3</a:t>
            </a:r>
          </a:p>
        </p:txBody>
      </p:sp>
      <p:sp>
        <p:nvSpPr>
          <p:cNvPr id="11" name="Content Placeholder 4">
            <a:extLst>
              <a:ext uri="{FF2B5EF4-FFF2-40B4-BE49-F238E27FC236}">
                <a16:creationId xmlns=""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dirty="0"/>
              <a:t>Insert here 4</a:t>
            </a:r>
          </a:p>
        </p:txBody>
      </p:sp>
      <p:sp>
        <p:nvSpPr>
          <p:cNvPr id="10" name="Title">
            <a:extLst>
              <a:ext uri="{FF2B5EF4-FFF2-40B4-BE49-F238E27FC236}">
                <a16:creationId xmlns=""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dirty="0"/>
              <a:t>Slide Title</a:t>
            </a:r>
          </a:p>
        </p:txBody>
      </p:sp>
    </p:spTree>
    <p:custDataLst>
      <p:tags r:id="rId1"/>
    </p:custDataLst>
    <p:extLst>
      <p:ext uri="{BB962C8B-B14F-4D97-AF65-F5344CB8AC3E}">
        <p14:creationId xmlns:p14="http://schemas.microsoft.com/office/powerpoint/2010/main" val="10201681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dirty="0"/>
              <a:t>Insert here 1</a:t>
            </a:r>
          </a:p>
        </p:txBody>
      </p:sp>
      <p:sp>
        <p:nvSpPr>
          <p:cNvPr id="15" name="Content Placeholder 2">
            <a:extLst>
              <a:ext uri="{FF2B5EF4-FFF2-40B4-BE49-F238E27FC236}">
                <a16:creationId xmlns=""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dirty="0"/>
              <a:t>Insert here 2</a:t>
            </a:r>
          </a:p>
        </p:txBody>
      </p:sp>
      <p:sp>
        <p:nvSpPr>
          <p:cNvPr id="17" name="Content Placeholder 3">
            <a:extLst>
              <a:ext uri="{FF2B5EF4-FFF2-40B4-BE49-F238E27FC236}">
                <a16:creationId xmlns=""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dirty="0"/>
              <a:t>Insert here 3</a:t>
            </a:r>
          </a:p>
        </p:txBody>
      </p:sp>
      <p:sp>
        <p:nvSpPr>
          <p:cNvPr id="19" name="Content Placeholder 4">
            <a:extLst>
              <a:ext uri="{FF2B5EF4-FFF2-40B4-BE49-F238E27FC236}">
                <a16:creationId xmlns=""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dirty="0"/>
              <a:t>Insert here 4</a:t>
            </a:r>
          </a:p>
        </p:txBody>
      </p:sp>
      <p:sp>
        <p:nvSpPr>
          <p:cNvPr id="9" name="Content Placeholder 5">
            <a:extLst>
              <a:ext uri="{FF2B5EF4-FFF2-40B4-BE49-F238E27FC236}">
                <a16:creationId xmlns=""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dirty="0"/>
              <a:t>Insert here 5</a:t>
            </a:r>
          </a:p>
        </p:txBody>
      </p:sp>
      <p:sp>
        <p:nvSpPr>
          <p:cNvPr id="16" name="Content Placeholder 6">
            <a:extLst>
              <a:ext uri="{FF2B5EF4-FFF2-40B4-BE49-F238E27FC236}">
                <a16:creationId xmlns=""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dirty="0"/>
              <a:t>Insert here 6</a:t>
            </a:r>
          </a:p>
        </p:txBody>
      </p:sp>
      <p:sp>
        <p:nvSpPr>
          <p:cNvPr id="18" name="Content Placeholder 7">
            <a:extLst>
              <a:ext uri="{FF2B5EF4-FFF2-40B4-BE49-F238E27FC236}">
                <a16:creationId xmlns=""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dirty="0"/>
              <a:t>Insert here 7</a:t>
            </a:r>
          </a:p>
        </p:txBody>
      </p:sp>
      <p:sp>
        <p:nvSpPr>
          <p:cNvPr id="20" name="Content Placeholder 8">
            <a:extLst>
              <a:ext uri="{FF2B5EF4-FFF2-40B4-BE49-F238E27FC236}">
                <a16:creationId xmlns=""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dirty="0"/>
              <a:t>Insert here 8</a:t>
            </a:r>
          </a:p>
        </p:txBody>
      </p:sp>
    </p:spTree>
    <p:custDataLst>
      <p:tags r:id="rId1"/>
    </p:custDataLst>
    <p:extLst>
      <p:ext uri="{BB962C8B-B14F-4D97-AF65-F5344CB8AC3E}">
        <p14:creationId xmlns:p14="http://schemas.microsoft.com/office/powerpoint/2010/main" val="32613703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7" name="Image Placeholder 2">
            <a:extLst>
              <a:ext uri="{FF2B5EF4-FFF2-40B4-BE49-F238E27FC236}">
                <a16:creationId xmlns=""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anose="020B0604020202020204" pitchFamily="34" charset="0"/>
              <a:buChar char="•"/>
              <a:defRPr sz="2400" b="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16712157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anose="020B0604020202020204" pitchFamily="34" charset="0"/>
              <a:buChar char="•"/>
              <a:defRPr sz="2400" b="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
        <p:nvSpPr>
          <p:cNvPr id="7" name="Image Placeholder 2">
            <a:extLst>
              <a:ext uri="{FF2B5EF4-FFF2-40B4-BE49-F238E27FC236}">
                <a16:creationId xmlns=""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6" name="Content Placeholder Bottom">
            <a:extLst>
              <a:ext uri="{FF2B5EF4-FFF2-40B4-BE49-F238E27FC236}">
                <a16:creationId xmlns=""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anose="020B0604020202020204" pitchFamily="34" charset="0"/>
              <a:buChar char="•"/>
              <a:defRPr sz="2400" b="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6797334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marL="1143000" indent="-228600">
              <a:spcAft>
                <a:spcPts val="800"/>
              </a:spcAft>
              <a:buFont typeface="Arial" panose="020B0604020202020204" pitchFamily="34" charset="0"/>
              <a:buChar char="•"/>
              <a:defRPr sz="1800" b="0"/>
            </a:lvl3pPr>
          </a:lstStyle>
          <a:p>
            <a:pPr lvl="0"/>
            <a:r>
              <a:rPr lang="en-US" dirty="0"/>
              <a:t>First Level</a:t>
            </a:r>
          </a:p>
          <a:p>
            <a:pPr lvl="1"/>
            <a:r>
              <a:rPr lang="en-US" dirty="0"/>
              <a:t>Second level</a:t>
            </a:r>
          </a:p>
          <a:p>
            <a:pPr lvl="2"/>
            <a:r>
              <a:rPr lang="en-US" dirty="0"/>
              <a:t>Third level</a:t>
            </a:r>
          </a:p>
        </p:txBody>
      </p:sp>
      <p:sp>
        <p:nvSpPr>
          <p:cNvPr id="14" name="Image Placeholder 2">
            <a:extLst>
              <a:ext uri="{FF2B5EF4-FFF2-40B4-BE49-F238E27FC236}">
                <a16:creationId xmlns=""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15" name="Content Placeholder Middle">
            <a:extLst>
              <a:ext uri="{FF2B5EF4-FFF2-40B4-BE49-F238E27FC236}">
                <a16:creationId xmlns=""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marL="1143000" indent="-228600">
              <a:spcAft>
                <a:spcPts val="800"/>
              </a:spcAft>
              <a:buFont typeface="Arial" panose="020B0604020202020204" pitchFamily="34" charset="0"/>
              <a:buChar char="•"/>
              <a:defRPr sz="1800" b="0"/>
            </a:lvl3pPr>
          </a:lstStyle>
          <a:p>
            <a:pPr lvl="0"/>
            <a:r>
              <a:rPr lang="en-US" dirty="0"/>
              <a:t>First Level</a:t>
            </a:r>
          </a:p>
          <a:p>
            <a:pPr lvl="1"/>
            <a:r>
              <a:rPr lang="en-US" dirty="0"/>
              <a:t>Second level</a:t>
            </a:r>
          </a:p>
          <a:p>
            <a:pPr lvl="2"/>
            <a:r>
              <a:rPr lang="en-US" dirty="0"/>
              <a:t>Third level</a:t>
            </a:r>
          </a:p>
        </p:txBody>
      </p:sp>
      <p:sp>
        <p:nvSpPr>
          <p:cNvPr id="16" name="Image Placeholder 3">
            <a:extLst>
              <a:ext uri="{FF2B5EF4-FFF2-40B4-BE49-F238E27FC236}">
                <a16:creationId xmlns=""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dirty="0"/>
              <a:t>Image 3</a:t>
            </a:r>
          </a:p>
        </p:txBody>
      </p:sp>
      <p:sp>
        <p:nvSpPr>
          <p:cNvPr id="17" name="Content Placeholder Bottom">
            <a:extLst>
              <a:ext uri="{FF2B5EF4-FFF2-40B4-BE49-F238E27FC236}">
                <a16:creationId xmlns=""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marL="1143000" indent="-228600">
              <a:spcAft>
                <a:spcPts val="800"/>
              </a:spcAft>
              <a:buFont typeface="Arial" panose="020B0604020202020204" pitchFamily="34" charset="0"/>
              <a:buChar char="•"/>
              <a:defRPr sz="18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19700500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a:spcAft>
                <a:spcPts val="800"/>
              </a:spcAft>
              <a:defRPr sz="1800" b="0"/>
            </a:lvl3pPr>
          </a:lstStyle>
          <a:p>
            <a:pPr lvl="0"/>
            <a:r>
              <a:rPr lang="en-US" dirty="0"/>
              <a:t>First Level</a:t>
            </a:r>
          </a:p>
          <a:p>
            <a:pPr lvl="1"/>
            <a:r>
              <a:rPr lang="en-US" dirty="0"/>
              <a:t>Second level</a:t>
            </a:r>
          </a:p>
        </p:txBody>
      </p:sp>
      <p:sp>
        <p:nvSpPr>
          <p:cNvPr id="10" name="Image Placeholder 2">
            <a:extLst>
              <a:ext uri="{FF2B5EF4-FFF2-40B4-BE49-F238E27FC236}">
                <a16:creationId xmlns=""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11" name="Content Placeholder 2">
            <a:extLst>
              <a:ext uri="{FF2B5EF4-FFF2-40B4-BE49-F238E27FC236}">
                <a16:creationId xmlns=""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a:spcAft>
                <a:spcPts val="800"/>
              </a:spcAft>
              <a:defRPr sz="1800" b="0"/>
            </a:lvl3pPr>
          </a:lstStyle>
          <a:p>
            <a:pPr lvl="0"/>
            <a:r>
              <a:rPr lang="en-US" dirty="0"/>
              <a:t>First Level</a:t>
            </a:r>
          </a:p>
          <a:p>
            <a:pPr lvl="1"/>
            <a:r>
              <a:rPr lang="en-US" dirty="0"/>
              <a:t>Second level</a:t>
            </a:r>
          </a:p>
        </p:txBody>
      </p:sp>
      <p:sp>
        <p:nvSpPr>
          <p:cNvPr id="12" name="Image Placeholder 3">
            <a:extLst>
              <a:ext uri="{FF2B5EF4-FFF2-40B4-BE49-F238E27FC236}">
                <a16:creationId xmlns=""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dirty="0"/>
              <a:t>Image 3</a:t>
            </a:r>
          </a:p>
        </p:txBody>
      </p:sp>
      <p:sp>
        <p:nvSpPr>
          <p:cNvPr id="13" name="Content Placeholder 3">
            <a:extLst>
              <a:ext uri="{FF2B5EF4-FFF2-40B4-BE49-F238E27FC236}">
                <a16:creationId xmlns=""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a:spcAft>
                <a:spcPts val="800"/>
              </a:spcAft>
              <a:defRPr sz="1800" b="0"/>
            </a:lvl3pPr>
          </a:lstStyle>
          <a:p>
            <a:pPr lvl="0"/>
            <a:r>
              <a:rPr lang="en-US" dirty="0"/>
              <a:t>First Level</a:t>
            </a:r>
          </a:p>
          <a:p>
            <a:pPr lvl="1"/>
            <a:r>
              <a:rPr lang="en-US" dirty="0"/>
              <a:t>Second level</a:t>
            </a:r>
          </a:p>
        </p:txBody>
      </p:sp>
      <p:sp>
        <p:nvSpPr>
          <p:cNvPr id="14" name="Image Placeholder 4">
            <a:extLst>
              <a:ext uri="{FF2B5EF4-FFF2-40B4-BE49-F238E27FC236}">
                <a16:creationId xmlns=""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dirty="0"/>
              <a:t>Image 4</a:t>
            </a:r>
          </a:p>
        </p:txBody>
      </p:sp>
      <p:sp>
        <p:nvSpPr>
          <p:cNvPr id="15" name="Content Placeholder 4">
            <a:extLst>
              <a:ext uri="{FF2B5EF4-FFF2-40B4-BE49-F238E27FC236}">
                <a16:creationId xmlns=""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a:spcAft>
                <a:spcPts val="800"/>
              </a:spcAft>
              <a:defRPr sz="1800" b="0"/>
            </a:lvl3pPr>
          </a:lstStyle>
          <a:p>
            <a:pPr lvl="0"/>
            <a:r>
              <a:rPr lang="en-US" dirty="0"/>
              <a:t>First Level</a:t>
            </a:r>
          </a:p>
          <a:p>
            <a:pPr lvl="1"/>
            <a:r>
              <a:rPr lang="en-US" dirty="0"/>
              <a:t>Second level</a:t>
            </a:r>
          </a:p>
        </p:txBody>
      </p:sp>
    </p:spTree>
    <p:custDataLst>
      <p:tags r:id="rId1"/>
    </p:custDataLst>
    <p:extLst>
      <p:ext uri="{BB962C8B-B14F-4D97-AF65-F5344CB8AC3E}">
        <p14:creationId xmlns:p14="http://schemas.microsoft.com/office/powerpoint/2010/main" val="16300983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EED40D-12D2-452E-9D6A-7895667F6CB9}" type="datetime1">
              <a:rPr lang="en-US" smtClean="0"/>
              <a:t>11/6/2021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1721861259"/>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1968409"/>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3678147"/>
            <a:ext cx="10515600" cy="2285331"/>
          </a:xfrm>
        </p:spPr>
        <p:txBody>
          <a:bodyPr/>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2759612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3574325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1968409"/>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3678147"/>
            <a:ext cx="10515600" cy="2285331"/>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601634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0073FD7-FFC7-42A0-BEC3-DC4B4164596B}"/>
              </a:ext>
            </a:extLst>
          </p:cNvPr>
          <p:cNvSpPr>
            <a:spLocks noGrp="1"/>
          </p:cNvSpPr>
          <p:nvPr>
            <p:ph type="sldNum" sz="quarter" idx="10"/>
          </p:nvPr>
        </p:nvSpPr>
        <p:spPr/>
        <p:txBody>
          <a:bodyPr/>
          <a:lstStyle/>
          <a:p>
            <a:fld id="{949EBC64-41CB-41B8-B6DF-9B1367312BD4}" type="slidenum">
              <a:rPr lang="en-US" smtClean="0"/>
              <a:t>‹#›</a:t>
            </a:fld>
            <a:endParaRPr lang="en-US"/>
          </a:p>
        </p:txBody>
      </p:sp>
      <p:sp>
        <p:nvSpPr>
          <p:cNvPr id="6" name="Text Placeholder 5">
            <a:extLst>
              <a:ext uri="{FF2B5EF4-FFF2-40B4-BE49-F238E27FC236}">
                <a16:creationId xmlns="" xmlns:a16="http://schemas.microsoft.com/office/drawing/2014/main" id="{F5132534-7197-4594-B0E6-D8F937DE394A}"/>
              </a:ext>
            </a:extLst>
          </p:cNvPr>
          <p:cNvSpPr>
            <a:spLocks noGrp="1"/>
          </p:cNvSpPr>
          <p:nvPr>
            <p:ph type="body" sz="quarter" idx="12"/>
          </p:nvPr>
        </p:nvSpPr>
        <p:spPr>
          <a:xfrm>
            <a:off x="838200" y="1908176"/>
            <a:ext cx="10515600" cy="637598"/>
          </a:xfrm>
        </p:spPr>
        <p:txBody>
          <a:bodyPr>
            <a:noAutofit/>
          </a:bodyPr>
          <a:lstStyle/>
          <a:p>
            <a:pPr lvl="0"/>
            <a:endParaRPr lang="en-US" dirty="0"/>
          </a:p>
        </p:txBody>
      </p:sp>
      <p:sp>
        <p:nvSpPr>
          <p:cNvPr id="10" name="Title Placeholder 1">
            <a:extLst>
              <a:ext uri="{FF2B5EF4-FFF2-40B4-BE49-F238E27FC236}">
                <a16:creationId xmlns="" xmlns:a16="http://schemas.microsoft.com/office/drawing/2014/main" id="{922AEDB0-F518-4BE4-9C10-E57E5FF05926}"/>
              </a:ext>
            </a:extLst>
          </p:cNvPr>
          <p:cNvSpPr>
            <a:spLocks noGrp="1"/>
          </p:cNvSpPr>
          <p:nvPr>
            <p:ph type="title"/>
          </p:nvPr>
        </p:nvSpPr>
        <p:spPr>
          <a:xfrm>
            <a:off x="838200" y="572337"/>
            <a:ext cx="10515600" cy="1118351"/>
          </a:xfrm>
          <a:prstGeom prst="rect">
            <a:avLst/>
          </a:prstGeom>
        </p:spPr>
        <p:txBody>
          <a:bodyPr vert="horz" lIns="91440" tIns="45720" rIns="91440" bIns="45720" rtlCol="0" anchor="t" anchorCtr="0">
            <a:noAutofit/>
          </a:bodyPr>
          <a:lstStyle/>
          <a:p>
            <a:r>
              <a:rPr lang="en-US" dirty="0"/>
              <a:t>Click to edit Master title style</a:t>
            </a:r>
          </a:p>
        </p:txBody>
      </p:sp>
      <p:sp>
        <p:nvSpPr>
          <p:cNvPr id="5" name="Text Placeholder 4">
            <a:extLst>
              <a:ext uri="{FF2B5EF4-FFF2-40B4-BE49-F238E27FC236}">
                <a16:creationId xmlns="" xmlns:a16="http://schemas.microsoft.com/office/drawing/2014/main" id="{47A16733-2A98-4F1B-AC1F-5B08435EC256}"/>
              </a:ext>
            </a:extLst>
          </p:cNvPr>
          <p:cNvSpPr>
            <a:spLocks noGrp="1"/>
          </p:cNvSpPr>
          <p:nvPr>
            <p:ph type="body" sz="quarter" idx="14"/>
          </p:nvPr>
        </p:nvSpPr>
        <p:spPr>
          <a:xfrm>
            <a:off x="838198" y="4932404"/>
            <a:ext cx="10515600" cy="752623"/>
          </a:xfrm>
        </p:spPr>
        <p:txBody>
          <a:bodyPr>
            <a:noAutofit/>
          </a:bodyPr>
          <a:lstStyle/>
          <a:p>
            <a:pPr lvl="0"/>
            <a:endParaRPr lang="en-US" dirty="0"/>
          </a:p>
        </p:txBody>
      </p:sp>
      <p:sp>
        <p:nvSpPr>
          <p:cNvPr id="7" name="Text Placeholder 6">
            <a:extLst>
              <a:ext uri="{FF2B5EF4-FFF2-40B4-BE49-F238E27FC236}">
                <a16:creationId xmlns="" xmlns:a16="http://schemas.microsoft.com/office/drawing/2014/main" id="{4A894A42-6EB7-4213-8769-A0C38DB07C4F}"/>
              </a:ext>
            </a:extLst>
          </p:cNvPr>
          <p:cNvSpPr>
            <a:spLocks noGrp="1"/>
          </p:cNvSpPr>
          <p:nvPr>
            <p:ph type="body" sz="quarter" idx="15"/>
          </p:nvPr>
        </p:nvSpPr>
        <p:spPr>
          <a:xfrm>
            <a:off x="838198" y="2665513"/>
            <a:ext cx="4191002" cy="1117600"/>
          </a:xfrm>
        </p:spPr>
        <p:txBody>
          <a:bodyPr>
            <a:noAutofit/>
          </a:bodyPr>
          <a:lstStyle/>
          <a:p>
            <a:pPr lvl="0"/>
            <a:endParaRPr lang="en-US" dirty="0"/>
          </a:p>
        </p:txBody>
      </p:sp>
      <p:sp>
        <p:nvSpPr>
          <p:cNvPr id="11" name="Text Placeholder 10">
            <a:extLst>
              <a:ext uri="{FF2B5EF4-FFF2-40B4-BE49-F238E27FC236}">
                <a16:creationId xmlns="" xmlns:a16="http://schemas.microsoft.com/office/drawing/2014/main" id="{F701777A-2749-489A-971A-49ECC8DE1815}"/>
              </a:ext>
            </a:extLst>
          </p:cNvPr>
          <p:cNvSpPr>
            <a:spLocks noGrp="1"/>
          </p:cNvSpPr>
          <p:nvPr>
            <p:ph type="body" sz="quarter" idx="16"/>
          </p:nvPr>
        </p:nvSpPr>
        <p:spPr>
          <a:xfrm>
            <a:off x="5151123" y="2663926"/>
            <a:ext cx="4023358" cy="1119187"/>
          </a:xfrm>
        </p:spPr>
        <p:txBody>
          <a:bodyPr>
            <a:noAutofit/>
          </a:bodyPr>
          <a:lstStyle>
            <a:lvl1pPr marL="0" indent="0">
              <a:buNone/>
              <a:defRPr/>
            </a:lvl1pPr>
          </a:lstStyle>
          <a:p>
            <a:pPr lvl="0"/>
            <a:endParaRPr lang="en-US" dirty="0"/>
          </a:p>
        </p:txBody>
      </p:sp>
      <p:sp>
        <p:nvSpPr>
          <p:cNvPr id="9" name="Text Placeholder 8">
            <a:extLst>
              <a:ext uri="{FF2B5EF4-FFF2-40B4-BE49-F238E27FC236}">
                <a16:creationId xmlns="" xmlns:a16="http://schemas.microsoft.com/office/drawing/2014/main" id="{4589CA0A-7388-4773-AE70-D2DBA10CE16E}"/>
              </a:ext>
            </a:extLst>
          </p:cNvPr>
          <p:cNvSpPr>
            <a:spLocks noGrp="1"/>
          </p:cNvSpPr>
          <p:nvPr>
            <p:ph type="body" sz="quarter" idx="17"/>
          </p:nvPr>
        </p:nvSpPr>
        <p:spPr>
          <a:xfrm>
            <a:off x="838200" y="3962400"/>
            <a:ext cx="4191000" cy="795338"/>
          </a:xfrm>
        </p:spPr>
        <p:txBody>
          <a:bodyPr>
            <a:noAutofit/>
          </a:bodyPr>
          <a:lstStyle/>
          <a:p>
            <a:pPr lvl="0"/>
            <a:endParaRPr lang="en-US" dirty="0"/>
          </a:p>
        </p:txBody>
      </p:sp>
      <p:sp>
        <p:nvSpPr>
          <p:cNvPr id="13" name="Text Placeholder 12">
            <a:extLst>
              <a:ext uri="{FF2B5EF4-FFF2-40B4-BE49-F238E27FC236}">
                <a16:creationId xmlns="" xmlns:a16="http://schemas.microsoft.com/office/drawing/2014/main" id="{4E87E1E7-0496-4331-940F-AC75336A5D77}"/>
              </a:ext>
            </a:extLst>
          </p:cNvPr>
          <p:cNvSpPr>
            <a:spLocks noGrp="1"/>
          </p:cNvSpPr>
          <p:nvPr>
            <p:ph type="body" sz="quarter" idx="18"/>
          </p:nvPr>
        </p:nvSpPr>
        <p:spPr>
          <a:xfrm>
            <a:off x="5151438" y="3962400"/>
            <a:ext cx="4022725" cy="969963"/>
          </a:xfrm>
        </p:spPr>
        <p:txBody>
          <a:bodyPr>
            <a:noAutofit/>
          </a:bodyPr>
          <a:lstStyle/>
          <a:p>
            <a:pPr lvl="0"/>
            <a:endParaRPr lang="en-US" dirty="0"/>
          </a:p>
        </p:txBody>
      </p:sp>
    </p:spTree>
    <p:extLst>
      <p:ext uri="{BB962C8B-B14F-4D97-AF65-F5344CB8AC3E}">
        <p14:creationId xmlns:p14="http://schemas.microsoft.com/office/powerpoint/2010/main" val="32427437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08571C-2EE6-4BCA-BC9D-DAB077B5FDFE}"/>
              </a:ext>
            </a:extLst>
          </p:cNvPr>
          <p:cNvSpPr>
            <a:spLocks noGrp="1"/>
          </p:cNvSpPr>
          <p:nvPr>
            <p:ph type="title" hasCustomPrompt="1"/>
          </p:nvPr>
        </p:nvSpPr>
        <p:spPr>
          <a:xfrm>
            <a:off x="838200" y="570488"/>
            <a:ext cx="10515600" cy="1055112"/>
          </a:xfrm>
        </p:spPr>
        <p:txBody>
          <a:bodyPr anchor="t" anchorCtr="0">
            <a:noAutofit/>
          </a:bodyPr>
          <a:lstStyle>
            <a:lvl1pPr>
              <a:defRPr/>
            </a:lvl1pPr>
          </a:lstStyle>
          <a:p>
            <a:r>
              <a:rPr lang="en-US" dirty="0"/>
              <a:t>Click to edit Master title style</a:t>
            </a:r>
            <a:br>
              <a:rPr lang="en-US" dirty="0"/>
            </a:br>
            <a:endParaRPr lang="en-US" dirty="0"/>
          </a:p>
        </p:txBody>
      </p:sp>
      <p:sp>
        <p:nvSpPr>
          <p:cNvPr id="3" name="Slide Number Placeholder 2">
            <a:extLst>
              <a:ext uri="{FF2B5EF4-FFF2-40B4-BE49-F238E27FC236}">
                <a16:creationId xmlns="" xmlns:a16="http://schemas.microsoft.com/office/drawing/2014/main" id="{8270C9C6-AF46-4D59-9795-2026C99F0111}"/>
              </a:ext>
            </a:extLst>
          </p:cNvPr>
          <p:cNvSpPr>
            <a:spLocks noGrp="1"/>
          </p:cNvSpPr>
          <p:nvPr>
            <p:ph type="sldNum" sz="quarter" idx="10"/>
          </p:nvPr>
        </p:nvSpPr>
        <p:spPr/>
        <p:txBody>
          <a:bodyPr/>
          <a:lstStyle/>
          <a:p>
            <a:fld id="{949EBC64-41CB-41B8-B6DF-9B1367312BD4}" type="slidenum">
              <a:rPr lang="en-US" smtClean="0"/>
              <a:t>‹#›</a:t>
            </a:fld>
            <a:endParaRPr lang="en-US"/>
          </a:p>
        </p:txBody>
      </p:sp>
      <p:sp>
        <p:nvSpPr>
          <p:cNvPr id="6" name="Text Placeholder 5">
            <a:extLst>
              <a:ext uri="{FF2B5EF4-FFF2-40B4-BE49-F238E27FC236}">
                <a16:creationId xmlns="" xmlns:a16="http://schemas.microsoft.com/office/drawing/2014/main" id="{47B73989-E7B0-4145-A9EE-90102F3EB7C5}"/>
              </a:ext>
            </a:extLst>
          </p:cNvPr>
          <p:cNvSpPr>
            <a:spLocks noGrp="1"/>
          </p:cNvSpPr>
          <p:nvPr>
            <p:ph type="body" sz="quarter" idx="12"/>
          </p:nvPr>
        </p:nvSpPr>
        <p:spPr>
          <a:xfrm>
            <a:off x="838199" y="1905000"/>
            <a:ext cx="10515601" cy="868106"/>
          </a:xfrm>
        </p:spPr>
        <p:txBody>
          <a:bodyPr>
            <a:noAutofit/>
          </a:bodyPr>
          <a:lstStyle/>
          <a:p>
            <a:pPr lvl="0"/>
            <a:endParaRPr lang="en-US" dirty="0"/>
          </a:p>
        </p:txBody>
      </p:sp>
      <p:sp>
        <p:nvSpPr>
          <p:cNvPr id="8" name="Table Placeholder 7">
            <a:extLst>
              <a:ext uri="{FF2B5EF4-FFF2-40B4-BE49-F238E27FC236}">
                <a16:creationId xmlns="" xmlns:a16="http://schemas.microsoft.com/office/drawing/2014/main" id="{BDDC7081-8999-448E-A439-014AD4748F4B}"/>
              </a:ext>
            </a:extLst>
          </p:cNvPr>
          <p:cNvSpPr>
            <a:spLocks noGrp="1"/>
          </p:cNvSpPr>
          <p:nvPr>
            <p:ph type="tbl" sz="quarter" idx="13"/>
          </p:nvPr>
        </p:nvSpPr>
        <p:spPr>
          <a:xfrm>
            <a:off x="838199" y="2881057"/>
            <a:ext cx="10515601" cy="868106"/>
          </a:xfrm>
        </p:spPr>
        <p:txBody>
          <a:bodyPr>
            <a:noAutofit/>
          </a:bodyPr>
          <a:lstStyle/>
          <a:p>
            <a:endParaRPr lang="en-US"/>
          </a:p>
        </p:txBody>
      </p:sp>
      <p:sp>
        <p:nvSpPr>
          <p:cNvPr id="7" name="Text Placeholder 5">
            <a:extLst>
              <a:ext uri="{FF2B5EF4-FFF2-40B4-BE49-F238E27FC236}">
                <a16:creationId xmlns="" xmlns:a16="http://schemas.microsoft.com/office/drawing/2014/main" id="{0AFABC94-220C-4A47-BEB1-F74E53CA6BE9}"/>
              </a:ext>
            </a:extLst>
          </p:cNvPr>
          <p:cNvSpPr>
            <a:spLocks noGrp="1"/>
          </p:cNvSpPr>
          <p:nvPr>
            <p:ph type="body" sz="quarter" idx="14"/>
          </p:nvPr>
        </p:nvSpPr>
        <p:spPr>
          <a:xfrm>
            <a:off x="838199" y="3890892"/>
            <a:ext cx="10515601" cy="868106"/>
          </a:xfrm>
        </p:spPr>
        <p:txBody>
          <a:bodyPr>
            <a:noAutofit/>
          </a:bodyPr>
          <a:lstStyle/>
          <a:p>
            <a:pPr lvl="0"/>
            <a:endParaRPr lang="en-US" dirty="0"/>
          </a:p>
        </p:txBody>
      </p:sp>
      <p:sp>
        <p:nvSpPr>
          <p:cNvPr id="9" name="Table Placeholder 7">
            <a:extLst>
              <a:ext uri="{FF2B5EF4-FFF2-40B4-BE49-F238E27FC236}">
                <a16:creationId xmlns="" xmlns:a16="http://schemas.microsoft.com/office/drawing/2014/main" id="{F1BF7620-86FF-45A2-A839-7BFD0F8915C0}"/>
              </a:ext>
            </a:extLst>
          </p:cNvPr>
          <p:cNvSpPr>
            <a:spLocks noGrp="1"/>
          </p:cNvSpPr>
          <p:nvPr>
            <p:ph type="tbl" sz="quarter" idx="15"/>
          </p:nvPr>
        </p:nvSpPr>
        <p:spPr>
          <a:xfrm>
            <a:off x="838199" y="4866949"/>
            <a:ext cx="10515601" cy="868106"/>
          </a:xfrm>
        </p:spPr>
        <p:txBody>
          <a:bodyPr>
            <a:noAutofit/>
          </a:bodyPr>
          <a:lstStyle/>
          <a:p>
            <a:endParaRPr lang="en-US"/>
          </a:p>
        </p:txBody>
      </p:sp>
    </p:spTree>
    <p:extLst>
      <p:ext uri="{BB962C8B-B14F-4D97-AF65-F5344CB8AC3E}">
        <p14:creationId xmlns:p14="http://schemas.microsoft.com/office/powerpoint/2010/main" val="16101488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17220"/>
            <a:ext cx="10515600" cy="795656"/>
          </a:xfrm>
        </p:spPr>
        <p:txBody>
          <a:bodyPr anchor="t" anchorCtr="0">
            <a:noAutofit/>
          </a:bodyPr>
          <a:lstStyle/>
          <a:p>
            <a:r>
              <a:rPr lang="en-US" dirty="0"/>
              <a:t>Click to edit Master title style</a:t>
            </a:r>
          </a:p>
        </p:txBody>
      </p:sp>
      <p:sp>
        <p:nvSpPr>
          <p:cNvPr id="5" name="Picture Placeholder 4">
            <a:extLst>
              <a:ext uri="{FF2B5EF4-FFF2-40B4-BE49-F238E27FC236}">
                <a16:creationId xmlns="" xmlns:a16="http://schemas.microsoft.com/office/drawing/2014/main" id="{4A6933F5-0937-47B6-8DE3-A787241D7B83}"/>
              </a:ext>
            </a:extLst>
          </p:cNvPr>
          <p:cNvSpPr>
            <a:spLocks noGrp="1"/>
          </p:cNvSpPr>
          <p:nvPr>
            <p:ph type="pic" sz="quarter" idx="10"/>
          </p:nvPr>
        </p:nvSpPr>
        <p:spPr>
          <a:xfrm>
            <a:off x="7680960" y="2793048"/>
            <a:ext cx="3672837" cy="1455898"/>
          </a:xfrm>
        </p:spPr>
        <p:txBody>
          <a:bodyPr>
            <a:noAutofit/>
          </a:bodyPr>
          <a:lstStyle/>
          <a:p>
            <a:endParaRPr lang="en-US" dirty="0"/>
          </a:p>
        </p:txBody>
      </p:sp>
      <p:sp>
        <p:nvSpPr>
          <p:cNvPr id="9" name="Text Placeholder 8">
            <a:extLst>
              <a:ext uri="{FF2B5EF4-FFF2-40B4-BE49-F238E27FC236}">
                <a16:creationId xmlns="" xmlns:a16="http://schemas.microsoft.com/office/drawing/2014/main" id="{2E8041C9-2F18-4C92-9869-22A50A98AF21}"/>
              </a:ext>
            </a:extLst>
          </p:cNvPr>
          <p:cNvSpPr>
            <a:spLocks noGrp="1"/>
          </p:cNvSpPr>
          <p:nvPr>
            <p:ph type="body" sz="quarter" idx="12"/>
          </p:nvPr>
        </p:nvSpPr>
        <p:spPr>
          <a:xfrm>
            <a:off x="838201" y="4980465"/>
            <a:ext cx="3185476" cy="1052512"/>
          </a:xfrm>
        </p:spPr>
        <p:txBody>
          <a:bodyPr>
            <a:noAutofit/>
          </a:bodyPr>
          <a:lstStyle>
            <a:lvl1pPr marL="0" indent="0">
              <a:buNone/>
              <a:defRPr/>
            </a:lvl1pPr>
          </a:lstStyle>
          <a:p>
            <a:pPr lvl="0"/>
            <a:endParaRPr lang="en-US" dirty="0"/>
          </a:p>
        </p:txBody>
      </p:sp>
      <p:sp>
        <p:nvSpPr>
          <p:cNvPr id="10" name="Text Placeholder 8">
            <a:extLst>
              <a:ext uri="{FF2B5EF4-FFF2-40B4-BE49-F238E27FC236}">
                <a16:creationId xmlns="" xmlns:a16="http://schemas.microsoft.com/office/drawing/2014/main" id="{C1058465-E25D-4CEA-B561-5F82E1C485A7}"/>
              </a:ext>
            </a:extLst>
          </p:cNvPr>
          <p:cNvSpPr>
            <a:spLocks noGrp="1"/>
          </p:cNvSpPr>
          <p:nvPr>
            <p:ph type="body" sz="quarter" idx="13"/>
          </p:nvPr>
        </p:nvSpPr>
        <p:spPr>
          <a:xfrm>
            <a:off x="7680960" y="4980148"/>
            <a:ext cx="3672840" cy="1052512"/>
          </a:xfrm>
        </p:spPr>
        <p:txBody>
          <a:bodyPr>
            <a:noAutofit/>
          </a:bodyPr>
          <a:lstStyle>
            <a:lvl1pPr marL="0" indent="0">
              <a:buNone/>
              <a:defRPr/>
            </a:lvl1pPr>
          </a:lstStyle>
          <a:p>
            <a:pPr lvl="0"/>
            <a:endParaRPr lang="en-US" dirty="0"/>
          </a:p>
        </p:txBody>
      </p:sp>
      <p:sp>
        <p:nvSpPr>
          <p:cNvPr id="4" name="Picture Placeholder 3">
            <a:extLst>
              <a:ext uri="{FF2B5EF4-FFF2-40B4-BE49-F238E27FC236}">
                <a16:creationId xmlns="" xmlns:a16="http://schemas.microsoft.com/office/drawing/2014/main" id="{12734E10-265F-4285-8A7F-B97A7CEB02F6}"/>
              </a:ext>
            </a:extLst>
          </p:cNvPr>
          <p:cNvSpPr>
            <a:spLocks noGrp="1"/>
          </p:cNvSpPr>
          <p:nvPr>
            <p:ph type="pic" sz="quarter" idx="14"/>
          </p:nvPr>
        </p:nvSpPr>
        <p:spPr>
          <a:xfrm>
            <a:off x="838199" y="2793048"/>
            <a:ext cx="3185476" cy="1458278"/>
          </a:xfrm>
        </p:spPr>
        <p:txBody>
          <a:bodyPr>
            <a:noAutofit/>
          </a:bodyPr>
          <a:lstStyle/>
          <a:p>
            <a:endParaRPr lang="en-US" dirty="0"/>
          </a:p>
        </p:txBody>
      </p:sp>
      <p:sp>
        <p:nvSpPr>
          <p:cNvPr id="8" name="Text Placeholder 7">
            <a:extLst>
              <a:ext uri="{FF2B5EF4-FFF2-40B4-BE49-F238E27FC236}">
                <a16:creationId xmlns="" xmlns:a16="http://schemas.microsoft.com/office/drawing/2014/main" id="{6C5A6D9C-1B96-4898-BA9B-BE77EF095A31}"/>
              </a:ext>
            </a:extLst>
          </p:cNvPr>
          <p:cNvSpPr>
            <a:spLocks noGrp="1"/>
          </p:cNvSpPr>
          <p:nvPr>
            <p:ph type="body" sz="quarter" idx="15"/>
          </p:nvPr>
        </p:nvSpPr>
        <p:spPr>
          <a:xfrm>
            <a:off x="4221163" y="4979830"/>
            <a:ext cx="3185477" cy="1052512"/>
          </a:xfrm>
        </p:spPr>
        <p:txBody>
          <a:bodyPr>
            <a:noAutofit/>
          </a:bodyPr>
          <a:lstStyle/>
          <a:p>
            <a:pPr lvl="0"/>
            <a:endParaRPr lang="en-US" dirty="0"/>
          </a:p>
        </p:txBody>
      </p:sp>
      <p:sp>
        <p:nvSpPr>
          <p:cNvPr id="12" name="Picture Placeholder 11">
            <a:extLst>
              <a:ext uri="{FF2B5EF4-FFF2-40B4-BE49-F238E27FC236}">
                <a16:creationId xmlns="" xmlns:a16="http://schemas.microsoft.com/office/drawing/2014/main" id="{CCB9C4DF-8F9D-4D50-995C-E8599E364221}"/>
              </a:ext>
            </a:extLst>
          </p:cNvPr>
          <p:cNvSpPr>
            <a:spLocks noGrp="1"/>
          </p:cNvSpPr>
          <p:nvPr>
            <p:ph type="pic" sz="quarter" idx="16"/>
          </p:nvPr>
        </p:nvSpPr>
        <p:spPr>
          <a:xfrm>
            <a:off x="4259579" y="2790668"/>
            <a:ext cx="3185477" cy="1458278"/>
          </a:xfrm>
        </p:spPr>
        <p:txBody>
          <a:bodyPr>
            <a:noAutofit/>
          </a:bodyPr>
          <a:lstStyle/>
          <a:p>
            <a:endParaRPr lang="en-US"/>
          </a:p>
        </p:txBody>
      </p:sp>
      <p:sp>
        <p:nvSpPr>
          <p:cNvPr id="14" name="Text Placeholder 13">
            <a:extLst>
              <a:ext uri="{FF2B5EF4-FFF2-40B4-BE49-F238E27FC236}">
                <a16:creationId xmlns="" xmlns:a16="http://schemas.microsoft.com/office/drawing/2014/main" id="{AC3E8EB3-5EA5-4E60-97E5-92213A2FB120}"/>
              </a:ext>
            </a:extLst>
          </p:cNvPr>
          <p:cNvSpPr>
            <a:spLocks noGrp="1"/>
          </p:cNvSpPr>
          <p:nvPr>
            <p:ph type="body" sz="quarter" idx="17"/>
          </p:nvPr>
        </p:nvSpPr>
        <p:spPr>
          <a:xfrm>
            <a:off x="838200" y="1595917"/>
            <a:ext cx="10515600" cy="795656"/>
          </a:xfrm>
        </p:spPr>
        <p:txBody>
          <a:bodyPr/>
          <a:lstStyle/>
          <a:p>
            <a:pPr lvl="0"/>
            <a:endParaRPr lang="en-US" dirty="0"/>
          </a:p>
        </p:txBody>
      </p:sp>
      <p:sp>
        <p:nvSpPr>
          <p:cNvPr id="16" name="Text Placeholder 15">
            <a:extLst>
              <a:ext uri="{FF2B5EF4-FFF2-40B4-BE49-F238E27FC236}">
                <a16:creationId xmlns="" xmlns:a16="http://schemas.microsoft.com/office/drawing/2014/main" id="{DB50FF88-069F-4030-8C2A-A6C547B82252}"/>
              </a:ext>
            </a:extLst>
          </p:cNvPr>
          <p:cNvSpPr>
            <a:spLocks noGrp="1"/>
          </p:cNvSpPr>
          <p:nvPr>
            <p:ph type="body" sz="quarter" idx="18"/>
          </p:nvPr>
        </p:nvSpPr>
        <p:spPr>
          <a:xfrm>
            <a:off x="1013776" y="4343404"/>
            <a:ext cx="2834322" cy="596900"/>
          </a:xfrm>
        </p:spPr>
        <p:txBody>
          <a:bodyPr>
            <a:noAutofit/>
          </a:bodyPr>
          <a:lstStyle/>
          <a:p>
            <a:pPr lvl="0"/>
            <a:endParaRPr lang="en-US" dirty="0"/>
          </a:p>
        </p:txBody>
      </p:sp>
      <p:sp>
        <p:nvSpPr>
          <p:cNvPr id="18" name="Text Placeholder 17">
            <a:extLst>
              <a:ext uri="{FF2B5EF4-FFF2-40B4-BE49-F238E27FC236}">
                <a16:creationId xmlns="" xmlns:a16="http://schemas.microsoft.com/office/drawing/2014/main" id="{2317CD6E-FE44-46C6-ACC0-C070C47D19EB}"/>
              </a:ext>
            </a:extLst>
          </p:cNvPr>
          <p:cNvSpPr>
            <a:spLocks noGrp="1"/>
          </p:cNvSpPr>
          <p:nvPr>
            <p:ph type="body" sz="quarter" idx="19"/>
          </p:nvPr>
        </p:nvSpPr>
        <p:spPr>
          <a:xfrm>
            <a:off x="4374354" y="4343404"/>
            <a:ext cx="2955925" cy="596900"/>
          </a:xfrm>
        </p:spPr>
        <p:txBody>
          <a:bodyPr>
            <a:noAutofit/>
          </a:bodyPr>
          <a:lstStyle/>
          <a:p>
            <a:pPr lvl="0"/>
            <a:endParaRPr lang="en-US" dirty="0"/>
          </a:p>
        </p:txBody>
      </p:sp>
      <p:sp>
        <p:nvSpPr>
          <p:cNvPr id="20" name="Text Placeholder 19">
            <a:extLst>
              <a:ext uri="{FF2B5EF4-FFF2-40B4-BE49-F238E27FC236}">
                <a16:creationId xmlns="" xmlns:a16="http://schemas.microsoft.com/office/drawing/2014/main" id="{7980ACD8-15AC-40D5-B203-FB4F53A7C478}"/>
              </a:ext>
            </a:extLst>
          </p:cNvPr>
          <p:cNvSpPr>
            <a:spLocks noGrp="1"/>
          </p:cNvSpPr>
          <p:nvPr>
            <p:ph type="body" sz="quarter" idx="20"/>
          </p:nvPr>
        </p:nvSpPr>
        <p:spPr>
          <a:xfrm>
            <a:off x="8107364" y="4249580"/>
            <a:ext cx="2955925" cy="730250"/>
          </a:xfrm>
        </p:spPr>
        <p:txBody>
          <a:bodyPr>
            <a:noAutofit/>
          </a:bodyPr>
          <a:lstStyle/>
          <a:p>
            <a:pPr lvl="0"/>
            <a:endParaRPr lang="en-US" dirty="0"/>
          </a:p>
        </p:txBody>
      </p:sp>
    </p:spTree>
    <p:extLst>
      <p:ext uri="{BB962C8B-B14F-4D97-AF65-F5344CB8AC3E}">
        <p14:creationId xmlns:p14="http://schemas.microsoft.com/office/powerpoint/2010/main" val="25668921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71500"/>
            <a:ext cx="10515600" cy="795656"/>
          </a:xfrm>
        </p:spPr>
        <p:txBody>
          <a:bodyPr anchor="t" anchorCtr="0">
            <a:noAutofit/>
          </a:bodyPr>
          <a:lstStyle/>
          <a:p>
            <a:r>
              <a:rPr lang="en-US" dirty="0"/>
              <a:t>Click to edit Master title style</a:t>
            </a:r>
          </a:p>
        </p:txBody>
      </p:sp>
      <p:sp>
        <p:nvSpPr>
          <p:cNvPr id="5" name="Picture Placeholder 4">
            <a:extLst>
              <a:ext uri="{FF2B5EF4-FFF2-40B4-BE49-F238E27FC236}">
                <a16:creationId xmlns="" xmlns:a16="http://schemas.microsoft.com/office/drawing/2014/main" id="{4A6933F5-0937-47B6-8DE3-A787241D7B83}"/>
              </a:ext>
            </a:extLst>
          </p:cNvPr>
          <p:cNvSpPr>
            <a:spLocks noGrp="1"/>
          </p:cNvSpPr>
          <p:nvPr>
            <p:ph type="pic" sz="quarter" idx="10"/>
          </p:nvPr>
        </p:nvSpPr>
        <p:spPr>
          <a:xfrm>
            <a:off x="6232524" y="2793048"/>
            <a:ext cx="5121273" cy="2921952"/>
          </a:xfrm>
        </p:spPr>
        <p:txBody>
          <a:bodyPr>
            <a:noAutofit/>
          </a:bodyPr>
          <a:lstStyle/>
          <a:p>
            <a:endParaRPr lang="en-US" dirty="0"/>
          </a:p>
        </p:txBody>
      </p:sp>
      <p:sp>
        <p:nvSpPr>
          <p:cNvPr id="7" name="Table Placeholder 6">
            <a:extLst>
              <a:ext uri="{FF2B5EF4-FFF2-40B4-BE49-F238E27FC236}">
                <a16:creationId xmlns="" xmlns:a16="http://schemas.microsoft.com/office/drawing/2014/main" id="{9EDED3E8-9905-4396-882B-0894A7C20666}"/>
              </a:ext>
            </a:extLst>
          </p:cNvPr>
          <p:cNvSpPr>
            <a:spLocks noGrp="1"/>
          </p:cNvSpPr>
          <p:nvPr>
            <p:ph type="tbl" sz="quarter" idx="11"/>
          </p:nvPr>
        </p:nvSpPr>
        <p:spPr>
          <a:xfrm>
            <a:off x="838201" y="2793048"/>
            <a:ext cx="5121274" cy="2921952"/>
          </a:xfrm>
        </p:spPr>
        <p:txBody>
          <a:bodyPr>
            <a:noAutofit/>
          </a:bodyPr>
          <a:lstStyle/>
          <a:p>
            <a:endParaRPr lang="en-US" dirty="0"/>
          </a:p>
        </p:txBody>
      </p:sp>
      <p:sp>
        <p:nvSpPr>
          <p:cNvPr id="9" name="Text Placeholder 8">
            <a:extLst>
              <a:ext uri="{FF2B5EF4-FFF2-40B4-BE49-F238E27FC236}">
                <a16:creationId xmlns="" xmlns:a16="http://schemas.microsoft.com/office/drawing/2014/main" id="{2E8041C9-2F18-4C92-9869-22A50A98AF21}"/>
              </a:ext>
            </a:extLst>
          </p:cNvPr>
          <p:cNvSpPr>
            <a:spLocks noGrp="1"/>
          </p:cNvSpPr>
          <p:nvPr>
            <p:ph type="body" sz="quarter" idx="12"/>
          </p:nvPr>
        </p:nvSpPr>
        <p:spPr>
          <a:xfrm>
            <a:off x="838200" y="1554163"/>
            <a:ext cx="5121275" cy="1052512"/>
          </a:xfrm>
        </p:spPr>
        <p:txBody>
          <a:bodyPr>
            <a:noAutofit/>
          </a:bodyPr>
          <a:lstStyle>
            <a:lvl1pPr marL="0" indent="0">
              <a:buNone/>
              <a:defRPr/>
            </a:lvl1pPr>
          </a:lstStyle>
          <a:p>
            <a:pPr lvl="0"/>
            <a:endParaRPr lang="en-US" dirty="0"/>
          </a:p>
        </p:txBody>
      </p:sp>
      <p:sp>
        <p:nvSpPr>
          <p:cNvPr id="10" name="Text Placeholder 8">
            <a:extLst>
              <a:ext uri="{FF2B5EF4-FFF2-40B4-BE49-F238E27FC236}">
                <a16:creationId xmlns="" xmlns:a16="http://schemas.microsoft.com/office/drawing/2014/main" id="{C1058465-E25D-4CEA-B561-5F82E1C485A7}"/>
              </a:ext>
            </a:extLst>
          </p:cNvPr>
          <p:cNvSpPr>
            <a:spLocks noGrp="1"/>
          </p:cNvSpPr>
          <p:nvPr>
            <p:ph type="body" sz="quarter" idx="13"/>
          </p:nvPr>
        </p:nvSpPr>
        <p:spPr>
          <a:xfrm>
            <a:off x="6232525" y="1553846"/>
            <a:ext cx="5121275" cy="1052512"/>
          </a:xfrm>
        </p:spPr>
        <p:txBody>
          <a:bodyPr>
            <a:noAutofit/>
          </a:bodyPr>
          <a:lstStyle>
            <a:lvl1pPr marL="0" indent="0">
              <a:buNone/>
              <a:defRPr/>
            </a:lvl1pPr>
          </a:lstStyle>
          <a:p>
            <a:pPr lvl="0"/>
            <a:endParaRPr lang="en-US" dirty="0"/>
          </a:p>
        </p:txBody>
      </p:sp>
    </p:spTree>
    <p:extLst>
      <p:ext uri="{BB962C8B-B14F-4D97-AF65-F5344CB8AC3E}">
        <p14:creationId xmlns:p14="http://schemas.microsoft.com/office/powerpoint/2010/main" val="40027172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F5132534-7197-4594-B0E6-D8F937DE394A}"/>
              </a:ext>
            </a:extLst>
          </p:cNvPr>
          <p:cNvSpPr>
            <a:spLocks noGrp="1"/>
          </p:cNvSpPr>
          <p:nvPr>
            <p:ph type="body" sz="quarter" idx="12"/>
          </p:nvPr>
        </p:nvSpPr>
        <p:spPr>
          <a:xfrm>
            <a:off x="838200" y="1908176"/>
            <a:ext cx="10515600" cy="637598"/>
          </a:xfrm>
        </p:spPr>
        <p:txBody>
          <a:bodyPr>
            <a:noAutofit/>
          </a:bodyPr>
          <a:lstStyle/>
          <a:p>
            <a:pPr lvl="0"/>
            <a:endParaRPr lang="en-US" dirty="0"/>
          </a:p>
        </p:txBody>
      </p:sp>
      <p:sp>
        <p:nvSpPr>
          <p:cNvPr id="8" name="Picture Placeholder 7">
            <a:extLst>
              <a:ext uri="{FF2B5EF4-FFF2-40B4-BE49-F238E27FC236}">
                <a16:creationId xmlns="" xmlns:a16="http://schemas.microsoft.com/office/drawing/2014/main" id="{70D71DF3-4ECB-4006-862E-FC5A432D616B}"/>
              </a:ext>
            </a:extLst>
          </p:cNvPr>
          <p:cNvSpPr>
            <a:spLocks noGrp="1"/>
          </p:cNvSpPr>
          <p:nvPr>
            <p:ph type="pic" sz="quarter" idx="13"/>
          </p:nvPr>
        </p:nvSpPr>
        <p:spPr>
          <a:xfrm>
            <a:off x="838200" y="2748687"/>
            <a:ext cx="10515599" cy="637599"/>
          </a:xfrm>
        </p:spPr>
        <p:txBody>
          <a:bodyPr/>
          <a:lstStyle/>
          <a:p>
            <a:endParaRPr lang="en-US" dirty="0"/>
          </a:p>
        </p:txBody>
      </p:sp>
      <p:sp>
        <p:nvSpPr>
          <p:cNvPr id="10" name="Title Placeholder 1">
            <a:extLst>
              <a:ext uri="{FF2B5EF4-FFF2-40B4-BE49-F238E27FC236}">
                <a16:creationId xmlns="" xmlns:a16="http://schemas.microsoft.com/office/drawing/2014/main" id="{922AEDB0-F518-4BE4-9C10-E57E5FF05926}"/>
              </a:ext>
            </a:extLst>
          </p:cNvPr>
          <p:cNvSpPr>
            <a:spLocks noGrp="1"/>
          </p:cNvSpPr>
          <p:nvPr>
            <p:ph type="title"/>
          </p:nvPr>
        </p:nvSpPr>
        <p:spPr>
          <a:xfrm>
            <a:off x="838200" y="572337"/>
            <a:ext cx="10515600" cy="1118351"/>
          </a:xfrm>
          <a:prstGeom prst="rect">
            <a:avLst/>
          </a:prstGeom>
        </p:spPr>
        <p:txBody>
          <a:bodyPr vert="horz" lIns="91440" tIns="45720" rIns="91440" bIns="45720" rtlCol="0" anchor="t" anchorCtr="0">
            <a:noAutofit/>
          </a:bodyPr>
          <a:lstStyle/>
          <a:p>
            <a:r>
              <a:rPr lang="en-US" dirty="0"/>
              <a:t>Click to edit Master title style</a:t>
            </a:r>
          </a:p>
        </p:txBody>
      </p:sp>
      <p:sp>
        <p:nvSpPr>
          <p:cNvPr id="5" name="Text Placeholder 4">
            <a:extLst>
              <a:ext uri="{FF2B5EF4-FFF2-40B4-BE49-F238E27FC236}">
                <a16:creationId xmlns="" xmlns:a16="http://schemas.microsoft.com/office/drawing/2014/main" id="{47A16733-2A98-4F1B-AC1F-5B08435EC256}"/>
              </a:ext>
            </a:extLst>
          </p:cNvPr>
          <p:cNvSpPr>
            <a:spLocks noGrp="1"/>
          </p:cNvSpPr>
          <p:nvPr>
            <p:ph type="body" sz="quarter" idx="14"/>
          </p:nvPr>
        </p:nvSpPr>
        <p:spPr>
          <a:xfrm>
            <a:off x="838200" y="3511550"/>
            <a:ext cx="10515600" cy="1901825"/>
          </a:xfrm>
        </p:spPr>
        <p:txBody>
          <a:bodyPr>
            <a:noAutofit/>
          </a:bodyPr>
          <a:lstStyle/>
          <a:p>
            <a:pPr lvl="0"/>
            <a:endParaRPr lang="en-US" dirty="0"/>
          </a:p>
        </p:txBody>
      </p:sp>
    </p:spTree>
    <p:extLst>
      <p:ext uri="{BB962C8B-B14F-4D97-AF65-F5344CB8AC3E}">
        <p14:creationId xmlns:p14="http://schemas.microsoft.com/office/powerpoint/2010/main" val="29225636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08571C-2EE6-4BCA-BC9D-DAB077B5FDFE}"/>
              </a:ext>
            </a:extLst>
          </p:cNvPr>
          <p:cNvSpPr>
            <a:spLocks noGrp="1"/>
          </p:cNvSpPr>
          <p:nvPr>
            <p:ph type="title"/>
          </p:nvPr>
        </p:nvSpPr>
        <p:spPr>
          <a:xfrm>
            <a:off x="838200" y="570487"/>
            <a:ext cx="10515600" cy="1108575"/>
          </a:xfrm>
        </p:spPr>
        <p:txBody>
          <a:bodyPr anchor="t" anchorCtr="0">
            <a:noAutofit/>
          </a:bodyPr>
          <a:lstStyle/>
          <a:p>
            <a:r>
              <a:rPr lang="en-US" dirty="0"/>
              <a:t>Click to edit Master title style</a:t>
            </a:r>
          </a:p>
        </p:txBody>
      </p:sp>
      <p:sp>
        <p:nvSpPr>
          <p:cNvPr id="3" name="Slide Number Placeholder 2">
            <a:extLst>
              <a:ext uri="{FF2B5EF4-FFF2-40B4-BE49-F238E27FC236}">
                <a16:creationId xmlns="" xmlns:a16="http://schemas.microsoft.com/office/drawing/2014/main" id="{8270C9C6-AF46-4D59-9795-2026C99F0111}"/>
              </a:ext>
            </a:extLst>
          </p:cNvPr>
          <p:cNvSpPr>
            <a:spLocks noGrp="1"/>
          </p:cNvSpPr>
          <p:nvPr>
            <p:ph type="sldNum" sz="quarter" idx="10"/>
          </p:nvPr>
        </p:nvSpPr>
        <p:spPr/>
        <p:txBody>
          <a:bodyPr/>
          <a:lstStyle/>
          <a:p>
            <a:fld id="{949EBC64-41CB-41B8-B6DF-9B1367312BD4}" type="slidenum">
              <a:rPr lang="en-US" smtClean="0"/>
              <a:t>‹#›</a:t>
            </a:fld>
            <a:endParaRPr lang="en-US"/>
          </a:p>
        </p:txBody>
      </p:sp>
      <p:sp>
        <p:nvSpPr>
          <p:cNvPr id="6" name="Text Placeholder 5">
            <a:extLst>
              <a:ext uri="{FF2B5EF4-FFF2-40B4-BE49-F238E27FC236}">
                <a16:creationId xmlns="" xmlns:a16="http://schemas.microsoft.com/office/drawing/2014/main" id="{47B73989-E7B0-4145-A9EE-90102F3EB7C5}"/>
              </a:ext>
            </a:extLst>
          </p:cNvPr>
          <p:cNvSpPr>
            <a:spLocks noGrp="1"/>
          </p:cNvSpPr>
          <p:nvPr>
            <p:ph type="body" sz="quarter" idx="12"/>
          </p:nvPr>
        </p:nvSpPr>
        <p:spPr>
          <a:xfrm>
            <a:off x="838199" y="1912938"/>
            <a:ext cx="10515601" cy="796668"/>
          </a:xfrm>
        </p:spPr>
        <p:txBody>
          <a:bodyPr>
            <a:noAutofit/>
          </a:bodyPr>
          <a:lstStyle/>
          <a:p>
            <a:pPr lvl="0"/>
            <a:endParaRPr lang="en-US" dirty="0"/>
          </a:p>
        </p:txBody>
      </p:sp>
      <p:sp>
        <p:nvSpPr>
          <p:cNvPr id="8" name="Table Placeholder 7">
            <a:extLst>
              <a:ext uri="{FF2B5EF4-FFF2-40B4-BE49-F238E27FC236}">
                <a16:creationId xmlns="" xmlns:a16="http://schemas.microsoft.com/office/drawing/2014/main" id="{BDDC7081-8999-448E-A439-014AD4748F4B}"/>
              </a:ext>
            </a:extLst>
          </p:cNvPr>
          <p:cNvSpPr>
            <a:spLocks noGrp="1"/>
          </p:cNvSpPr>
          <p:nvPr>
            <p:ph type="tbl" sz="quarter" idx="13"/>
          </p:nvPr>
        </p:nvSpPr>
        <p:spPr>
          <a:xfrm>
            <a:off x="838199" y="2881057"/>
            <a:ext cx="10515601" cy="796668"/>
          </a:xfrm>
        </p:spPr>
        <p:txBody>
          <a:bodyPr>
            <a:noAutofit/>
          </a:bodyPr>
          <a:lstStyle/>
          <a:p>
            <a:endParaRPr lang="en-US"/>
          </a:p>
        </p:txBody>
      </p:sp>
      <p:sp>
        <p:nvSpPr>
          <p:cNvPr id="7" name="Text Placeholder 6">
            <a:extLst>
              <a:ext uri="{FF2B5EF4-FFF2-40B4-BE49-F238E27FC236}">
                <a16:creationId xmlns="" xmlns:a16="http://schemas.microsoft.com/office/drawing/2014/main" id="{2E99B52B-C3EF-4E10-90AD-3D8995A5BD2F}"/>
              </a:ext>
            </a:extLst>
          </p:cNvPr>
          <p:cNvSpPr>
            <a:spLocks noGrp="1"/>
          </p:cNvSpPr>
          <p:nvPr>
            <p:ph type="body" sz="quarter" idx="14"/>
          </p:nvPr>
        </p:nvSpPr>
        <p:spPr>
          <a:xfrm>
            <a:off x="838200" y="3886200"/>
            <a:ext cx="2880360" cy="1752600"/>
          </a:xfrm>
        </p:spPr>
        <p:txBody>
          <a:bodyPr>
            <a:noAutofit/>
          </a:bodyPr>
          <a:lstStyle/>
          <a:p>
            <a:pPr lvl="0"/>
            <a:endParaRPr lang="en-US" dirty="0"/>
          </a:p>
        </p:txBody>
      </p:sp>
      <p:sp>
        <p:nvSpPr>
          <p:cNvPr id="10" name="Text Placeholder 9">
            <a:extLst>
              <a:ext uri="{FF2B5EF4-FFF2-40B4-BE49-F238E27FC236}">
                <a16:creationId xmlns="" xmlns:a16="http://schemas.microsoft.com/office/drawing/2014/main" id="{0D8C2589-D24F-4A44-8A74-5FA9185404F3}"/>
              </a:ext>
            </a:extLst>
          </p:cNvPr>
          <p:cNvSpPr>
            <a:spLocks noGrp="1"/>
          </p:cNvSpPr>
          <p:nvPr>
            <p:ph type="body" sz="quarter" idx="15"/>
          </p:nvPr>
        </p:nvSpPr>
        <p:spPr>
          <a:xfrm>
            <a:off x="3870960" y="3886200"/>
            <a:ext cx="2880360" cy="1752600"/>
          </a:xfrm>
        </p:spPr>
        <p:txBody>
          <a:bodyPr>
            <a:noAutofit/>
          </a:bodyPr>
          <a:lstStyle/>
          <a:p>
            <a:pPr lvl="0"/>
            <a:endParaRPr lang="en-US" dirty="0"/>
          </a:p>
        </p:txBody>
      </p:sp>
      <p:sp>
        <p:nvSpPr>
          <p:cNvPr id="12" name="Text Placeholder 11">
            <a:extLst>
              <a:ext uri="{FF2B5EF4-FFF2-40B4-BE49-F238E27FC236}">
                <a16:creationId xmlns="" xmlns:a16="http://schemas.microsoft.com/office/drawing/2014/main" id="{37874BD0-1121-49F6-8D82-5A14B1670B53}"/>
              </a:ext>
            </a:extLst>
          </p:cNvPr>
          <p:cNvSpPr>
            <a:spLocks noGrp="1"/>
          </p:cNvSpPr>
          <p:nvPr>
            <p:ph type="body" sz="quarter" idx="16"/>
          </p:nvPr>
        </p:nvSpPr>
        <p:spPr>
          <a:xfrm>
            <a:off x="6904038" y="3886200"/>
            <a:ext cx="4449762" cy="1752600"/>
          </a:xfrm>
        </p:spPr>
        <p:txBody>
          <a:bodyPr>
            <a:noAutofit/>
          </a:bodyPr>
          <a:lstStyle/>
          <a:p>
            <a:pPr lvl="0"/>
            <a:endParaRPr lang="en-US" dirty="0"/>
          </a:p>
        </p:txBody>
      </p:sp>
    </p:spTree>
    <p:extLst>
      <p:ext uri="{BB962C8B-B14F-4D97-AF65-F5344CB8AC3E}">
        <p14:creationId xmlns:p14="http://schemas.microsoft.com/office/powerpoint/2010/main" val="14510378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11" name="Title 1">
            <a:extLst>
              <a:ext uri="{FF2B5EF4-FFF2-40B4-BE49-F238E27FC236}">
                <a16:creationId xmlns="" xmlns:a16="http://schemas.microsoft.com/office/drawing/2014/main" id="{807B25D3-15F5-4882-8EB4-9A9AD5964CB1}"/>
              </a:ext>
            </a:extLst>
          </p:cNvPr>
          <p:cNvSpPr>
            <a:spLocks noGrp="1"/>
          </p:cNvSpPr>
          <p:nvPr>
            <p:ph type="title"/>
          </p:nvPr>
        </p:nvSpPr>
        <p:spPr>
          <a:xfrm>
            <a:off x="838200" y="640080"/>
            <a:ext cx="10515600" cy="727075"/>
          </a:xfrm>
        </p:spPr>
        <p:txBody>
          <a:bodyPr/>
          <a:lstStyle/>
          <a:p>
            <a:r>
              <a:rPr lang="en-US" dirty="0"/>
              <a:t>Click to edit Master title style</a:t>
            </a:r>
          </a:p>
        </p:txBody>
      </p:sp>
      <p:sp>
        <p:nvSpPr>
          <p:cNvPr id="12" name="Text Placeholder 5">
            <a:extLst>
              <a:ext uri="{FF2B5EF4-FFF2-40B4-BE49-F238E27FC236}">
                <a16:creationId xmlns="" xmlns:a16="http://schemas.microsoft.com/office/drawing/2014/main" id="{9ED57BD5-A102-42A9-827B-913315690097}"/>
              </a:ext>
            </a:extLst>
          </p:cNvPr>
          <p:cNvSpPr>
            <a:spLocks noGrp="1"/>
          </p:cNvSpPr>
          <p:nvPr>
            <p:ph type="body" sz="quarter" idx="12"/>
          </p:nvPr>
        </p:nvSpPr>
        <p:spPr>
          <a:xfrm>
            <a:off x="838199" y="1887538"/>
            <a:ext cx="10515601" cy="796668"/>
          </a:xfrm>
        </p:spPr>
        <p:txBody>
          <a:bodyPr/>
          <a:lstStyle/>
          <a:p>
            <a:pPr lvl="0"/>
            <a:endParaRPr lang="en-US" dirty="0"/>
          </a:p>
        </p:txBody>
      </p:sp>
      <p:sp>
        <p:nvSpPr>
          <p:cNvPr id="13" name="Table Placeholder 7">
            <a:extLst>
              <a:ext uri="{FF2B5EF4-FFF2-40B4-BE49-F238E27FC236}">
                <a16:creationId xmlns="" xmlns:a16="http://schemas.microsoft.com/office/drawing/2014/main" id="{C2A04A95-1C98-4F1D-A8AB-231B4EFF21E0}"/>
              </a:ext>
            </a:extLst>
          </p:cNvPr>
          <p:cNvSpPr>
            <a:spLocks noGrp="1"/>
          </p:cNvSpPr>
          <p:nvPr>
            <p:ph type="tbl" sz="quarter" idx="13"/>
          </p:nvPr>
        </p:nvSpPr>
        <p:spPr>
          <a:xfrm>
            <a:off x="838199" y="2881056"/>
            <a:ext cx="3276601" cy="2870457"/>
          </a:xfrm>
        </p:spPr>
        <p:txBody>
          <a:bodyPr/>
          <a:lstStyle/>
          <a:p>
            <a:endParaRPr lang="en-US" dirty="0"/>
          </a:p>
        </p:txBody>
      </p:sp>
      <p:sp>
        <p:nvSpPr>
          <p:cNvPr id="14" name="Table Placeholder 6">
            <a:extLst>
              <a:ext uri="{FF2B5EF4-FFF2-40B4-BE49-F238E27FC236}">
                <a16:creationId xmlns="" xmlns:a16="http://schemas.microsoft.com/office/drawing/2014/main" id="{733EB8A6-5CF7-4C8C-BC7F-BF57FDAF03B3}"/>
              </a:ext>
            </a:extLst>
          </p:cNvPr>
          <p:cNvSpPr>
            <a:spLocks noGrp="1"/>
          </p:cNvSpPr>
          <p:nvPr>
            <p:ph type="tbl" sz="quarter" idx="14"/>
          </p:nvPr>
        </p:nvSpPr>
        <p:spPr>
          <a:xfrm>
            <a:off x="4354513" y="2895600"/>
            <a:ext cx="3341687" cy="2884488"/>
          </a:xfrm>
        </p:spPr>
        <p:txBody>
          <a:bodyPr/>
          <a:lstStyle/>
          <a:p>
            <a:endParaRPr lang="en-US"/>
          </a:p>
        </p:txBody>
      </p:sp>
      <p:sp>
        <p:nvSpPr>
          <p:cNvPr id="15" name="Table Placeholder 9">
            <a:extLst>
              <a:ext uri="{FF2B5EF4-FFF2-40B4-BE49-F238E27FC236}">
                <a16:creationId xmlns="" xmlns:a16="http://schemas.microsoft.com/office/drawing/2014/main" id="{9797B43D-B341-40D5-850B-8C81CDE39550}"/>
              </a:ext>
            </a:extLst>
          </p:cNvPr>
          <p:cNvSpPr>
            <a:spLocks noGrp="1"/>
          </p:cNvSpPr>
          <p:nvPr>
            <p:ph type="tbl" sz="quarter" idx="15"/>
          </p:nvPr>
        </p:nvSpPr>
        <p:spPr>
          <a:xfrm>
            <a:off x="7967663" y="2881313"/>
            <a:ext cx="3733800" cy="2898775"/>
          </a:xfrm>
        </p:spPr>
        <p:txBody>
          <a:bodyPr/>
          <a:lstStyle/>
          <a:p>
            <a:endParaRPr lang="en-US"/>
          </a:p>
        </p:txBody>
      </p:sp>
    </p:spTree>
    <p:extLst>
      <p:ext uri="{BB962C8B-B14F-4D97-AF65-F5344CB8AC3E}">
        <p14:creationId xmlns:p14="http://schemas.microsoft.com/office/powerpoint/2010/main" val="37975349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BD468FA1-4861-4820-9C9B-247ED00F74A9}"/>
              </a:ext>
            </a:extLst>
          </p:cNvPr>
          <p:cNvSpPr>
            <a:spLocks noGrp="1"/>
          </p:cNvSpPr>
          <p:nvPr>
            <p:ph type="ftr" sz="quarter" idx="11"/>
          </p:nvPr>
        </p:nvSpPr>
        <p:spPr/>
        <p:txBody>
          <a:bodyPr/>
          <a:lstStyle/>
          <a:p>
            <a:endParaRPr lang="en-US" dirty="0"/>
          </a:p>
        </p:txBody>
      </p:sp>
      <p:sp>
        <p:nvSpPr>
          <p:cNvPr id="6" name="Text Placeholder 5">
            <a:extLst>
              <a:ext uri="{FF2B5EF4-FFF2-40B4-BE49-F238E27FC236}">
                <a16:creationId xmlns="" xmlns:a16="http://schemas.microsoft.com/office/drawing/2014/main" id="{F5132534-7197-4594-B0E6-D8F937DE394A}"/>
              </a:ext>
            </a:extLst>
          </p:cNvPr>
          <p:cNvSpPr>
            <a:spLocks noGrp="1"/>
          </p:cNvSpPr>
          <p:nvPr>
            <p:ph type="body" sz="quarter" idx="12"/>
          </p:nvPr>
        </p:nvSpPr>
        <p:spPr>
          <a:xfrm>
            <a:off x="838200" y="1908176"/>
            <a:ext cx="10515600" cy="637598"/>
          </a:xfrm>
        </p:spPr>
        <p:txBody>
          <a:bodyPr/>
          <a:lstStyle/>
          <a:p>
            <a:pPr lvl="0"/>
            <a:endParaRPr lang="en-US" dirty="0"/>
          </a:p>
        </p:txBody>
      </p:sp>
      <p:sp>
        <p:nvSpPr>
          <p:cNvPr id="8" name="Picture Placeholder 7">
            <a:extLst>
              <a:ext uri="{FF2B5EF4-FFF2-40B4-BE49-F238E27FC236}">
                <a16:creationId xmlns="" xmlns:a16="http://schemas.microsoft.com/office/drawing/2014/main" id="{70D71DF3-4ECB-4006-862E-FC5A432D616B}"/>
              </a:ext>
            </a:extLst>
          </p:cNvPr>
          <p:cNvSpPr>
            <a:spLocks noGrp="1"/>
          </p:cNvSpPr>
          <p:nvPr>
            <p:ph type="pic" sz="quarter" idx="13"/>
          </p:nvPr>
        </p:nvSpPr>
        <p:spPr>
          <a:xfrm>
            <a:off x="838199" y="3993427"/>
            <a:ext cx="4191002" cy="637599"/>
          </a:xfrm>
        </p:spPr>
        <p:txBody>
          <a:bodyPr/>
          <a:lstStyle/>
          <a:p>
            <a:endParaRPr lang="en-US" dirty="0"/>
          </a:p>
        </p:txBody>
      </p:sp>
      <p:sp>
        <p:nvSpPr>
          <p:cNvPr id="10" name="Title Placeholder 1">
            <a:extLst>
              <a:ext uri="{FF2B5EF4-FFF2-40B4-BE49-F238E27FC236}">
                <a16:creationId xmlns="" xmlns:a16="http://schemas.microsoft.com/office/drawing/2014/main" id="{922AEDB0-F518-4BE4-9C10-E57E5FF05926}"/>
              </a:ext>
            </a:extLst>
          </p:cNvPr>
          <p:cNvSpPr>
            <a:spLocks noGrp="1"/>
          </p:cNvSpPr>
          <p:nvPr>
            <p:ph type="title"/>
          </p:nvPr>
        </p:nvSpPr>
        <p:spPr>
          <a:xfrm>
            <a:off x="838200" y="648537"/>
            <a:ext cx="10515600" cy="731520"/>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4">
            <a:extLst>
              <a:ext uri="{FF2B5EF4-FFF2-40B4-BE49-F238E27FC236}">
                <a16:creationId xmlns="" xmlns:a16="http://schemas.microsoft.com/office/drawing/2014/main" id="{47A16733-2A98-4F1B-AC1F-5B08435EC256}"/>
              </a:ext>
            </a:extLst>
          </p:cNvPr>
          <p:cNvSpPr>
            <a:spLocks noGrp="1"/>
          </p:cNvSpPr>
          <p:nvPr>
            <p:ph type="body" sz="quarter" idx="14"/>
          </p:nvPr>
        </p:nvSpPr>
        <p:spPr>
          <a:xfrm>
            <a:off x="838198" y="4932404"/>
            <a:ext cx="10515600" cy="752623"/>
          </a:xfrm>
        </p:spPr>
        <p:txBody>
          <a:bodyPr/>
          <a:lstStyle/>
          <a:p>
            <a:pPr lvl="0"/>
            <a:endParaRPr lang="en-US" dirty="0"/>
          </a:p>
        </p:txBody>
      </p:sp>
      <p:sp>
        <p:nvSpPr>
          <p:cNvPr id="7" name="Text Placeholder 6">
            <a:extLst>
              <a:ext uri="{FF2B5EF4-FFF2-40B4-BE49-F238E27FC236}">
                <a16:creationId xmlns="" xmlns:a16="http://schemas.microsoft.com/office/drawing/2014/main" id="{4A894A42-6EB7-4213-8769-A0C38DB07C4F}"/>
              </a:ext>
            </a:extLst>
          </p:cNvPr>
          <p:cNvSpPr>
            <a:spLocks noGrp="1"/>
          </p:cNvSpPr>
          <p:nvPr>
            <p:ph type="body" sz="quarter" idx="15"/>
          </p:nvPr>
        </p:nvSpPr>
        <p:spPr>
          <a:xfrm>
            <a:off x="838198" y="2665513"/>
            <a:ext cx="4191002" cy="1117600"/>
          </a:xfrm>
        </p:spPr>
        <p:txBody>
          <a:bodyPr/>
          <a:lstStyle/>
          <a:p>
            <a:pPr lvl="0"/>
            <a:endParaRPr lang="en-US" dirty="0"/>
          </a:p>
        </p:txBody>
      </p:sp>
      <p:sp>
        <p:nvSpPr>
          <p:cNvPr id="11" name="Text Placeholder 10">
            <a:extLst>
              <a:ext uri="{FF2B5EF4-FFF2-40B4-BE49-F238E27FC236}">
                <a16:creationId xmlns="" xmlns:a16="http://schemas.microsoft.com/office/drawing/2014/main" id="{F701777A-2749-489A-971A-49ECC8DE1815}"/>
              </a:ext>
            </a:extLst>
          </p:cNvPr>
          <p:cNvSpPr>
            <a:spLocks noGrp="1"/>
          </p:cNvSpPr>
          <p:nvPr>
            <p:ph type="body" sz="quarter" idx="16"/>
          </p:nvPr>
        </p:nvSpPr>
        <p:spPr>
          <a:xfrm>
            <a:off x="5151123" y="2663926"/>
            <a:ext cx="4023358" cy="1119187"/>
          </a:xfrm>
        </p:spPr>
        <p:txBody>
          <a:bodyPr/>
          <a:lstStyle>
            <a:lvl1pPr marL="0" indent="0">
              <a:buNone/>
              <a:defRPr/>
            </a:lvl1pPr>
          </a:lstStyle>
          <a:p>
            <a:pPr lvl="0"/>
            <a:endParaRPr lang="en-US" dirty="0"/>
          </a:p>
        </p:txBody>
      </p:sp>
      <p:sp>
        <p:nvSpPr>
          <p:cNvPr id="9" name="Picture Placeholder 8">
            <a:extLst>
              <a:ext uri="{FF2B5EF4-FFF2-40B4-BE49-F238E27FC236}">
                <a16:creationId xmlns="" xmlns:a16="http://schemas.microsoft.com/office/drawing/2014/main" id="{CC96EF7A-4F48-44C1-B71E-4BA480A82940}"/>
              </a:ext>
            </a:extLst>
          </p:cNvPr>
          <p:cNvSpPr>
            <a:spLocks noGrp="1"/>
          </p:cNvSpPr>
          <p:nvPr>
            <p:ph type="pic" sz="quarter" idx="17"/>
          </p:nvPr>
        </p:nvSpPr>
        <p:spPr>
          <a:xfrm>
            <a:off x="5151438" y="3994151"/>
            <a:ext cx="4022725" cy="636876"/>
          </a:xfrm>
        </p:spPr>
        <p:txBody>
          <a:bodyPr/>
          <a:lstStyle/>
          <a:p>
            <a:endParaRPr lang="en-US"/>
          </a:p>
        </p:txBody>
      </p:sp>
    </p:spTree>
    <p:extLst>
      <p:ext uri="{BB962C8B-B14F-4D97-AF65-F5344CB8AC3E}">
        <p14:creationId xmlns:p14="http://schemas.microsoft.com/office/powerpoint/2010/main" val="3188407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1968409"/>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3678147"/>
            <a:ext cx="10515600" cy="817653"/>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Content Placeholder 4">
            <a:extLst>
              <a:ext uri="{FF2B5EF4-FFF2-40B4-BE49-F238E27FC236}">
                <a16:creationId xmlns="" xmlns:a16="http://schemas.microsoft.com/office/drawing/2014/main" id="{83BCD66F-5DE9-499D-9C5D-7F2980297715}"/>
              </a:ext>
            </a:extLst>
          </p:cNvPr>
          <p:cNvSpPr>
            <a:spLocks noGrp="1"/>
          </p:cNvSpPr>
          <p:nvPr>
            <p:ph sz="quarter" idx="10"/>
          </p:nvPr>
        </p:nvSpPr>
        <p:spPr>
          <a:xfrm>
            <a:off x="838200" y="4953000"/>
            <a:ext cx="3371850"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 xmlns:a16="http://schemas.microsoft.com/office/drawing/2014/main" id="{853BB3FA-7095-4E5C-8685-D447AB68BAA1}"/>
              </a:ext>
            </a:extLst>
          </p:cNvPr>
          <p:cNvSpPr>
            <a:spLocks noGrp="1"/>
          </p:cNvSpPr>
          <p:nvPr>
            <p:ph sz="quarter" idx="11"/>
          </p:nvPr>
        </p:nvSpPr>
        <p:spPr>
          <a:xfrm>
            <a:off x="4610100" y="4897438"/>
            <a:ext cx="3086100" cy="817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 xmlns:a16="http://schemas.microsoft.com/office/drawing/2014/main" id="{85B6CD00-0D5F-4720-9F64-4A926188BED7}"/>
              </a:ext>
            </a:extLst>
          </p:cNvPr>
          <p:cNvSpPr>
            <a:spLocks noGrp="1"/>
          </p:cNvSpPr>
          <p:nvPr>
            <p:ph sz="quarter" idx="12"/>
          </p:nvPr>
        </p:nvSpPr>
        <p:spPr>
          <a:xfrm>
            <a:off x="8267700" y="4897438"/>
            <a:ext cx="3079750" cy="817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14461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8800"/>
            <a:ext cx="10515600" cy="42945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949EBC64-41CB-41B8-B6DF-9B1367312BD4}" type="slidenum">
              <a:rPr lang="en-US" smtClean="0"/>
              <a:t>‹#›</a:t>
            </a:fld>
            <a:endParaRPr lang="en-US"/>
          </a:p>
        </p:txBody>
      </p:sp>
      <p:sp>
        <p:nvSpPr>
          <p:cNvPr id="5" name="Title Placeholder 1">
            <a:extLst>
              <a:ext uri="{FF2B5EF4-FFF2-40B4-BE49-F238E27FC236}">
                <a16:creationId xmlns="" xmlns:a16="http://schemas.microsoft.com/office/drawing/2014/main" id="{D02744CA-5D5A-4CCF-8D17-9DF2F4FBE233}"/>
              </a:ext>
            </a:extLst>
          </p:cNvPr>
          <p:cNvSpPr>
            <a:spLocks noGrp="1"/>
          </p:cNvSpPr>
          <p:nvPr>
            <p:ph type="title"/>
          </p:nvPr>
        </p:nvSpPr>
        <p:spPr>
          <a:xfrm>
            <a:off x="838200" y="572337"/>
            <a:ext cx="10515600" cy="1118351"/>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1027292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77D3D04A-18D5-4DDB-9EF8-FDE04E01658C}"/>
              </a:ext>
            </a:extLst>
          </p:cNvPr>
          <p:cNvSpPr>
            <a:spLocks noGrp="1"/>
          </p:cNvSpPr>
          <p:nvPr>
            <p:ph type="sldNum" sz="quarter" idx="10"/>
          </p:nvPr>
        </p:nvSpPr>
        <p:spPr/>
        <p:txBody>
          <a:bodyPr/>
          <a:lstStyle/>
          <a:p>
            <a:fld id="{949EBC64-41CB-41B8-B6DF-9B1367312BD4}" type="slidenum">
              <a:rPr lang="en-US" smtClean="0"/>
              <a:t>‹#›</a:t>
            </a:fld>
            <a:endParaRPr lang="en-US"/>
          </a:p>
        </p:txBody>
      </p:sp>
      <p:sp>
        <p:nvSpPr>
          <p:cNvPr id="4" name="Footer Placeholder 3">
            <a:extLst>
              <a:ext uri="{FF2B5EF4-FFF2-40B4-BE49-F238E27FC236}">
                <a16:creationId xmlns="" xmlns:a16="http://schemas.microsoft.com/office/drawing/2014/main" id="{F6B4E543-1CD8-4A77-ACD6-E3A4E8F2B7B2}"/>
              </a:ext>
            </a:extLst>
          </p:cNvPr>
          <p:cNvSpPr>
            <a:spLocks noGrp="1"/>
          </p:cNvSpPr>
          <p:nvPr>
            <p:ph type="ftr" sz="quarter" idx="11"/>
          </p:nvPr>
        </p:nvSpPr>
        <p:spPr/>
        <p:txBody>
          <a:bodyPr/>
          <a:lstStyle/>
          <a:p>
            <a:endParaRPr lang="en-US"/>
          </a:p>
        </p:txBody>
      </p:sp>
      <p:sp>
        <p:nvSpPr>
          <p:cNvPr id="6" name="Picture Placeholder 5">
            <a:extLst>
              <a:ext uri="{FF2B5EF4-FFF2-40B4-BE49-F238E27FC236}">
                <a16:creationId xmlns="" xmlns:a16="http://schemas.microsoft.com/office/drawing/2014/main" id="{64D3D325-AFC7-420E-9B2A-3CD217556ACE}"/>
              </a:ext>
            </a:extLst>
          </p:cNvPr>
          <p:cNvSpPr>
            <a:spLocks noGrp="1"/>
          </p:cNvSpPr>
          <p:nvPr>
            <p:ph type="pic" sz="quarter" idx="12"/>
          </p:nvPr>
        </p:nvSpPr>
        <p:spPr>
          <a:xfrm>
            <a:off x="838200" y="1946787"/>
            <a:ext cx="10515600" cy="3901563"/>
          </a:xfrm>
        </p:spPr>
        <p:txBody>
          <a:bodyPr/>
          <a:lstStyle/>
          <a:p>
            <a:endParaRPr lang="en-US"/>
          </a:p>
        </p:txBody>
      </p:sp>
      <p:sp>
        <p:nvSpPr>
          <p:cNvPr id="7" name="Title Placeholder 1">
            <a:extLst>
              <a:ext uri="{FF2B5EF4-FFF2-40B4-BE49-F238E27FC236}">
                <a16:creationId xmlns="" xmlns:a16="http://schemas.microsoft.com/office/drawing/2014/main" id="{6C6D66A3-8403-4FB3-9983-27AE7C5697F7}"/>
              </a:ext>
            </a:extLst>
          </p:cNvPr>
          <p:cNvSpPr>
            <a:spLocks noGrp="1"/>
          </p:cNvSpPr>
          <p:nvPr>
            <p:ph type="title"/>
          </p:nvPr>
        </p:nvSpPr>
        <p:spPr>
          <a:xfrm>
            <a:off x="838200" y="572337"/>
            <a:ext cx="10515600" cy="1118351"/>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12401195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12" name="Text Placeholder 5">
            <a:extLst>
              <a:ext uri="{FF2B5EF4-FFF2-40B4-BE49-F238E27FC236}">
                <a16:creationId xmlns="" xmlns:a16="http://schemas.microsoft.com/office/drawing/2014/main" id="{E6079336-E5CB-40BE-BE97-295EA128270A}"/>
              </a:ext>
            </a:extLst>
          </p:cNvPr>
          <p:cNvSpPr>
            <a:spLocks noGrp="1"/>
          </p:cNvSpPr>
          <p:nvPr>
            <p:ph type="body" sz="quarter" idx="12"/>
          </p:nvPr>
        </p:nvSpPr>
        <p:spPr>
          <a:xfrm>
            <a:off x="838200" y="1463040"/>
            <a:ext cx="10515600" cy="637598"/>
          </a:xfrm>
        </p:spPr>
        <p:txBody>
          <a:bodyPr>
            <a:noAutofit/>
          </a:bodyPr>
          <a:lstStyle/>
          <a:p>
            <a:pPr lvl="0"/>
            <a:endParaRPr lang="en-US" dirty="0"/>
          </a:p>
        </p:txBody>
      </p:sp>
      <p:sp>
        <p:nvSpPr>
          <p:cNvPr id="14" name="Title Placeholder 1">
            <a:extLst>
              <a:ext uri="{FF2B5EF4-FFF2-40B4-BE49-F238E27FC236}">
                <a16:creationId xmlns="" xmlns:a16="http://schemas.microsoft.com/office/drawing/2014/main" id="{5FF43538-015F-4A1D-AD99-D3939912638D}"/>
              </a:ext>
            </a:extLst>
          </p:cNvPr>
          <p:cNvSpPr>
            <a:spLocks noGrp="1"/>
          </p:cNvSpPr>
          <p:nvPr>
            <p:ph type="title"/>
          </p:nvPr>
        </p:nvSpPr>
        <p:spPr>
          <a:xfrm>
            <a:off x="838200" y="640080"/>
            <a:ext cx="10515600" cy="731520"/>
          </a:xfrm>
          <a:prstGeom prst="rect">
            <a:avLst/>
          </a:prstGeom>
        </p:spPr>
        <p:txBody>
          <a:bodyPr vert="horz" lIns="91440" tIns="45720" rIns="91440" bIns="45720" rtlCol="0" anchor="ctr">
            <a:noAutofit/>
          </a:bodyPr>
          <a:lstStyle/>
          <a:p>
            <a:r>
              <a:rPr lang="en-US" dirty="0"/>
              <a:t>Click to edit Master title style</a:t>
            </a:r>
          </a:p>
        </p:txBody>
      </p:sp>
      <p:sp>
        <p:nvSpPr>
          <p:cNvPr id="15" name="Text Placeholder 4">
            <a:extLst>
              <a:ext uri="{FF2B5EF4-FFF2-40B4-BE49-F238E27FC236}">
                <a16:creationId xmlns="" xmlns:a16="http://schemas.microsoft.com/office/drawing/2014/main" id="{4689F1A6-9259-40A5-A371-56FD729305CB}"/>
              </a:ext>
            </a:extLst>
          </p:cNvPr>
          <p:cNvSpPr>
            <a:spLocks noGrp="1"/>
          </p:cNvSpPr>
          <p:nvPr>
            <p:ph type="body" sz="quarter" idx="14"/>
          </p:nvPr>
        </p:nvSpPr>
        <p:spPr>
          <a:xfrm>
            <a:off x="838198" y="4932404"/>
            <a:ext cx="4191000" cy="752623"/>
          </a:xfrm>
        </p:spPr>
        <p:txBody>
          <a:bodyPr>
            <a:noAutofit/>
          </a:bodyPr>
          <a:lstStyle/>
          <a:p>
            <a:pPr lvl="0"/>
            <a:endParaRPr lang="en-US" dirty="0"/>
          </a:p>
        </p:txBody>
      </p:sp>
      <p:sp>
        <p:nvSpPr>
          <p:cNvPr id="16" name="Text Placeholder 6">
            <a:extLst>
              <a:ext uri="{FF2B5EF4-FFF2-40B4-BE49-F238E27FC236}">
                <a16:creationId xmlns="" xmlns:a16="http://schemas.microsoft.com/office/drawing/2014/main" id="{D6EC6899-2295-456F-A50C-40692C3BCECC}"/>
              </a:ext>
            </a:extLst>
          </p:cNvPr>
          <p:cNvSpPr>
            <a:spLocks noGrp="1"/>
          </p:cNvSpPr>
          <p:nvPr>
            <p:ph type="body" sz="quarter" idx="15"/>
          </p:nvPr>
        </p:nvSpPr>
        <p:spPr>
          <a:xfrm>
            <a:off x="838198" y="2665513"/>
            <a:ext cx="4191002" cy="1117600"/>
          </a:xfrm>
        </p:spPr>
        <p:txBody>
          <a:bodyPr>
            <a:noAutofit/>
          </a:bodyPr>
          <a:lstStyle/>
          <a:p>
            <a:pPr lvl="0"/>
            <a:endParaRPr lang="en-US" dirty="0"/>
          </a:p>
        </p:txBody>
      </p:sp>
      <p:sp>
        <p:nvSpPr>
          <p:cNvPr id="17" name="Text Placeholder 10">
            <a:extLst>
              <a:ext uri="{FF2B5EF4-FFF2-40B4-BE49-F238E27FC236}">
                <a16:creationId xmlns="" xmlns:a16="http://schemas.microsoft.com/office/drawing/2014/main" id="{1731F56A-F122-43FD-A21C-2186B172919B}"/>
              </a:ext>
            </a:extLst>
          </p:cNvPr>
          <p:cNvSpPr>
            <a:spLocks noGrp="1"/>
          </p:cNvSpPr>
          <p:nvPr>
            <p:ph type="body" sz="quarter" idx="16"/>
          </p:nvPr>
        </p:nvSpPr>
        <p:spPr>
          <a:xfrm>
            <a:off x="5151123" y="2663926"/>
            <a:ext cx="4023358" cy="1119187"/>
          </a:xfrm>
        </p:spPr>
        <p:txBody>
          <a:bodyPr>
            <a:noAutofit/>
          </a:bodyPr>
          <a:lstStyle>
            <a:lvl1pPr marL="0" indent="0">
              <a:buNone/>
              <a:defRPr/>
            </a:lvl1pPr>
          </a:lstStyle>
          <a:p>
            <a:pPr lvl="0"/>
            <a:endParaRPr lang="en-US" dirty="0"/>
          </a:p>
        </p:txBody>
      </p:sp>
      <p:sp>
        <p:nvSpPr>
          <p:cNvPr id="18" name="Text Placeholder 8">
            <a:extLst>
              <a:ext uri="{FF2B5EF4-FFF2-40B4-BE49-F238E27FC236}">
                <a16:creationId xmlns="" xmlns:a16="http://schemas.microsoft.com/office/drawing/2014/main" id="{DFCBF4D2-3395-4AC8-8611-2DF8766D475B}"/>
              </a:ext>
            </a:extLst>
          </p:cNvPr>
          <p:cNvSpPr>
            <a:spLocks noGrp="1"/>
          </p:cNvSpPr>
          <p:nvPr>
            <p:ph type="body" sz="quarter" idx="17"/>
          </p:nvPr>
        </p:nvSpPr>
        <p:spPr>
          <a:xfrm>
            <a:off x="838200" y="3962400"/>
            <a:ext cx="4191000" cy="795338"/>
          </a:xfrm>
        </p:spPr>
        <p:txBody>
          <a:bodyPr>
            <a:noAutofit/>
          </a:bodyPr>
          <a:lstStyle/>
          <a:p>
            <a:pPr lvl="0"/>
            <a:endParaRPr lang="en-US" dirty="0"/>
          </a:p>
        </p:txBody>
      </p:sp>
      <p:sp>
        <p:nvSpPr>
          <p:cNvPr id="19" name="Text Placeholder 12">
            <a:extLst>
              <a:ext uri="{FF2B5EF4-FFF2-40B4-BE49-F238E27FC236}">
                <a16:creationId xmlns="" xmlns:a16="http://schemas.microsoft.com/office/drawing/2014/main" id="{F4E16FF0-6496-4CD7-8C5E-68B8E388042E}"/>
              </a:ext>
            </a:extLst>
          </p:cNvPr>
          <p:cNvSpPr>
            <a:spLocks noGrp="1"/>
          </p:cNvSpPr>
          <p:nvPr>
            <p:ph type="body" sz="quarter" idx="18"/>
          </p:nvPr>
        </p:nvSpPr>
        <p:spPr>
          <a:xfrm>
            <a:off x="5151438" y="3962401"/>
            <a:ext cx="4022725" cy="795338"/>
          </a:xfrm>
        </p:spPr>
        <p:txBody>
          <a:bodyPr>
            <a:noAutofit/>
          </a:bodyPr>
          <a:lstStyle/>
          <a:p>
            <a:pPr lvl="0"/>
            <a:endParaRPr lang="en-US" dirty="0"/>
          </a:p>
        </p:txBody>
      </p:sp>
      <p:sp>
        <p:nvSpPr>
          <p:cNvPr id="3" name="Text Placeholder 2">
            <a:extLst>
              <a:ext uri="{FF2B5EF4-FFF2-40B4-BE49-F238E27FC236}">
                <a16:creationId xmlns="" xmlns:a16="http://schemas.microsoft.com/office/drawing/2014/main" id="{ED6F90AC-E7A5-45E9-985E-CE39C26DB557}"/>
              </a:ext>
            </a:extLst>
          </p:cNvPr>
          <p:cNvSpPr>
            <a:spLocks noGrp="1"/>
          </p:cNvSpPr>
          <p:nvPr>
            <p:ph type="body" sz="quarter" idx="19"/>
          </p:nvPr>
        </p:nvSpPr>
        <p:spPr>
          <a:xfrm>
            <a:off x="9296400" y="2663825"/>
            <a:ext cx="2425700" cy="1119188"/>
          </a:xfrm>
        </p:spPr>
        <p:txBody>
          <a:bodyPr/>
          <a:lstStyle/>
          <a:p>
            <a:pPr lvl="0"/>
            <a:endParaRPr lang="en-US" dirty="0"/>
          </a:p>
        </p:txBody>
      </p:sp>
      <p:sp>
        <p:nvSpPr>
          <p:cNvPr id="5" name="Text Placeholder 4">
            <a:extLst>
              <a:ext uri="{FF2B5EF4-FFF2-40B4-BE49-F238E27FC236}">
                <a16:creationId xmlns="" xmlns:a16="http://schemas.microsoft.com/office/drawing/2014/main" id="{1D5264AE-F891-40A6-8E7D-68CD955369A0}"/>
              </a:ext>
            </a:extLst>
          </p:cNvPr>
          <p:cNvSpPr>
            <a:spLocks noGrp="1"/>
          </p:cNvSpPr>
          <p:nvPr>
            <p:ph type="body" sz="quarter" idx="20"/>
          </p:nvPr>
        </p:nvSpPr>
        <p:spPr>
          <a:xfrm>
            <a:off x="9296400" y="3962400"/>
            <a:ext cx="2425700" cy="795338"/>
          </a:xfrm>
        </p:spPr>
        <p:txBody>
          <a:bodyPr/>
          <a:lstStyle/>
          <a:p>
            <a:pPr lvl="0"/>
            <a:endParaRPr lang="en-US" dirty="0"/>
          </a:p>
        </p:txBody>
      </p:sp>
      <p:sp>
        <p:nvSpPr>
          <p:cNvPr id="7" name="Text Placeholder 6">
            <a:extLst>
              <a:ext uri="{FF2B5EF4-FFF2-40B4-BE49-F238E27FC236}">
                <a16:creationId xmlns="" xmlns:a16="http://schemas.microsoft.com/office/drawing/2014/main" id="{F9904469-379B-43DE-A23E-3E49399C6B20}"/>
              </a:ext>
            </a:extLst>
          </p:cNvPr>
          <p:cNvSpPr>
            <a:spLocks noGrp="1"/>
          </p:cNvSpPr>
          <p:nvPr>
            <p:ph type="body" sz="quarter" idx="21"/>
          </p:nvPr>
        </p:nvSpPr>
        <p:spPr>
          <a:xfrm>
            <a:off x="5151437" y="4932363"/>
            <a:ext cx="4022725" cy="752475"/>
          </a:xfrm>
        </p:spPr>
        <p:txBody>
          <a:bodyPr/>
          <a:lstStyle/>
          <a:p>
            <a:pPr lvl="0"/>
            <a:endParaRPr lang="en-US" dirty="0"/>
          </a:p>
        </p:txBody>
      </p:sp>
      <p:sp>
        <p:nvSpPr>
          <p:cNvPr id="9" name="Text Placeholder 8">
            <a:extLst>
              <a:ext uri="{FF2B5EF4-FFF2-40B4-BE49-F238E27FC236}">
                <a16:creationId xmlns="" xmlns:a16="http://schemas.microsoft.com/office/drawing/2014/main" id="{D90584D3-7B37-48B3-A94E-6D0B28CD31C5}"/>
              </a:ext>
            </a:extLst>
          </p:cNvPr>
          <p:cNvSpPr>
            <a:spLocks noGrp="1"/>
          </p:cNvSpPr>
          <p:nvPr>
            <p:ph type="body" sz="quarter" idx="22"/>
          </p:nvPr>
        </p:nvSpPr>
        <p:spPr>
          <a:xfrm>
            <a:off x="9296400" y="4932363"/>
            <a:ext cx="2425700" cy="795337"/>
          </a:xfrm>
        </p:spPr>
        <p:txBody>
          <a:bodyPr/>
          <a:lstStyle/>
          <a:p>
            <a:pPr lvl="0"/>
            <a:endParaRPr lang="en-US" dirty="0"/>
          </a:p>
        </p:txBody>
      </p:sp>
    </p:spTree>
    <p:extLst>
      <p:ext uri="{BB962C8B-B14F-4D97-AF65-F5344CB8AC3E}">
        <p14:creationId xmlns:p14="http://schemas.microsoft.com/office/powerpoint/2010/main" val="13985168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1968409"/>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3678147"/>
            <a:ext cx="10515600" cy="2285331"/>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Text Placeholder 4">
            <a:extLst>
              <a:ext uri="{FF2B5EF4-FFF2-40B4-BE49-F238E27FC236}">
                <a16:creationId xmlns="" xmlns:a16="http://schemas.microsoft.com/office/drawing/2014/main" id="{AE4C544D-3C59-4DFB-BF0D-612C01C3991D}"/>
              </a:ext>
            </a:extLst>
          </p:cNvPr>
          <p:cNvSpPr>
            <a:spLocks noGrp="1"/>
          </p:cNvSpPr>
          <p:nvPr>
            <p:ph type="body" sz="quarter" idx="10"/>
          </p:nvPr>
        </p:nvSpPr>
        <p:spPr>
          <a:xfrm>
            <a:off x="3590925" y="4410075"/>
            <a:ext cx="2190750" cy="933450"/>
          </a:xfrm>
        </p:spPr>
        <p:txBody>
          <a:bodyPr/>
          <a:lstStyle>
            <a:lvl1pPr marL="0" indent="0">
              <a:buNone/>
              <a:defRPr/>
            </a:lvl1pPr>
          </a:lstStyle>
          <a:p>
            <a:pPr lvl="0"/>
            <a:endParaRPr lang="en-US" dirty="0"/>
          </a:p>
        </p:txBody>
      </p:sp>
      <p:sp>
        <p:nvSpPr>
          <p:cNvPr id="7" name="Text Placeholder 6">
            <a:extLst>
              <a:ext uri="{FF2B5EF4-FFF2-40B4-BE49-F238E27FC236}">
                <a16:creationId xmlns="" xmlns:a16="http://schemas.microsoft.com/office/drawing/2014/main" id="{B9CDE812-ABE5-4D91-9BCB-F2614E7CEFC1}"/>
              </a:ext>
            </a:extLst>
          </p:cNvPr>
          <p:cNvSpPr>
            <a:spLocks noGrp="1"/>
          </p:cNvSpPr>
          <p:nvPr>
            <p:ph type="body" sz="quarter" idx="11"/>
          </p:nvPr>
        </p:nvSpPr>
        <p:spPr>
          <a:xfrm>
            <a:off x="6496050" y="4476750"/>
            <a:ext cx="1962150" cy="866775"/>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10769846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F5132534-7197-4594-B0E6-D8F937DE394A}"/>
              </a:ext>
            </a:extLst>
          </p:cNvPr>
          <p:cNvSpPr>
            <a:spLocks noGrp="1"/>
          </p:cNvSpPr>
          <p:nvPr>
            <p:ph type="body" sz="quarter" idx="12"/>
          </p:nvPr>
        </p:nvSpPr>
        <p:spPr>
          <a:xfrm>
            <a:off x="838200" y="1463040"/>
            <a:ext cx="3550920" cy="1717675"/>
          </a:xfrm>
        </p:spPr>
        <p:txBody>
          <a:bodyPr>
            <a:noAutofit/>
          </a:bodyPr>
          <a:lstStyle/>
          <a:p>
            <a:pPr lvl="0"/>
            <a:endParaRPr lang="en-US" dirty="0"/>
          </a:p>
        </p:txBody>
      </p:sp>
      <p:sp>
        <p:nvSpPr>
          <p:cNvPr id="8" name="Picture Placeholder 7">
            <a:extLst>
              <a:ext uri="{FF2B5EF4-FFF2-40B4-BE49-F238E27FC236}">
                <a16:creationId xmlns="" xmlns:a16="http://schemas.microsoft.com/office/drawing/2014/main" id="{70D71DF3-4ECB-4006-862E-FC5A432D616B}"/>
              </a:ext>
            </a:extLst>
          </p:cNvPr>
          <p:cNvSpPr>
            <a:spLocks noGrp="1"/>
          </p:cNvSpPr>
          <p:nvPr>
            <p:ph type="pic" sz="quarter" idx="13"/>
          </p:nvPr>
        </p:nvSpPr>
        <p:spPr>
          <a:xfrm>
            <a:off x="838199" y="3798889"/>
            <a:ext cx="2225041" cy="1596072"/>
          </a:xfrm>
        </p:spPr>
        <p:txBody>
          <a:bodyPr/>
          <a:lstStyle/>
          <a:p>
            <a:endParaRPr lang="en-US" dirty="0"/>
          </a:p>
        </p:txBody>
      </p:sp>
      <p:sp>
        <p:nvSpPr>
          <p:cNvPr id="10" name="Title Placeholder 1">
            <a:extLst>
              <a:ext uri="{FF2B5EF4-FFF2-40B4-BE49-F238E27FC236}">
                <a16:creationId xmlns="" xmlns:a16="http://schemas.microsoft.com/office/drawing/2014/main" id="{922AEDB0-F518-4BE4-9C10-E57E5FF05926}"/>
              </a:ext>
            </a:extLst>
          </p:cNvPr>
          <p:cNvSpPr>
            <a:spLocks noGrp="1"/>
          </p:cNvSpPr>
          <p:nvPr>
            <p:ph type="title"/>
          </p:nvPr>
        </p:nvSpPr>
        <p:spPr>
          <a:xfrm>
            <a:off x="838200" y="640080"/>
            <a:ext cx="10515600" cy="731520"/>
          </a:xfrm>
          <a:prstGeom prst="rect">
            <a:avLst/>
          </a:prstGeom>
        </p:spPr>
        <p:txBody>
          <a:bodyPr vert="horz" lIns="91440" tIns="45720" rIns="91440" bIns="45720" rtlCol="0" anchor="ctr">
            <a:noAutofit/>
          </a:bodyPr>
          <a:lstStyle/>
          <a:p>
            <a:r>
              <a:rPr lang="en-US" dirty="0"/>
              <a:t>Click to edit Master title style</a:t>
            </a:r>
          </a:p>
        </p:txBody>
      </p:sp>
      <p:sp>
        <p:nvSpPr>
          <p:cNvPr id="3" name="Picture Placeholder 2">
            <a:extLst>
              <a:ext uri="{FF2B5EF4-FFF2-40B4-BE49-F238E27FC236}">
                <a16:creationId xmlns="" xmlns:a16="http://schemas.microsoft.com/office/drawing/2014/main" id="{6ABFF4F2-B487-4467-B2CE-96BF61BAD43D}"/>
              </a:ext>
            </a:extLst>
          </p:cNvPr>
          <p:cNvSpPr>
            <a:spLocks noGrp="1"/>
          </p:cNvSpPr>
          <p:nvPr>
            <p:ph type="pic" sz="quarter" idx="14"/>
          </p:nvPr>
        </p:nvSpPr>
        <p:spPr>
          <a:xfrm>
            <a:off x="3459163" y="3798888"/>
            <a:ext cx="2636837" cy="1717675"/>
          </a:xfrm>
        </p:spPr>
        <p:txBody>
          <a:bodyPr/>
          <a:lstStyle/>
          <a:p>
            <a:endParaRPr lang="en-US"/>
          </a:p>
        </p:txBody>
      </p:sp>
      <p:sp>
        <p:nvSpPr>
          <p:cNvPr id="7" name="Picture Placeholder 6">
            <a:extLst>
              <a:ext uri="{FF2B5EF4-FFF2-40B4-BE49-F238E27FC236}">
                <a16:creationId xmlns="" xmlns:a16="http://schemas.microsoft.com/office/drawing/2014/main" id="{519A63CC-2952-4935-8B0D-A56D125AEF71}"/>
              </a:ext>
            </a:extLst>
          </p:cNvPr>
          <p:cNvSpPr>
            <a:spLocks noGrp="1"/>
          </p:cNvSpPr>
          <p:nvPr>
            <p:ph type="pic" sz="quarter" idx="15"/>
          </p:nvPr>
        </p:nvSpPr>
        <p:spPr>
          <a:xfrm>
            <a:off x="6324600" y="3798888"/>
            <a:ext cx="2636838" cy="1595437"/>
          </a:xfrm>
        </p:spPr>
        <p:txBody>
          <a:bodyPr/>
          <a:lstStyle/>
          <a:p>
            <a:endParaRPr lang="en-US"/>
          </a:p>
        </p:txBody>
      </p:sp>
      <p:sp>
        <p:nvSpPr>
          <p:cNvPr id="11" name="Text Placeholder 10">
            <a:extLst>
              <a:ext uri="{FF2B5EF4-FFF2-40B4-BE49-F238E27FC236}">
                <a16:creationId xmlns="" xmlns:a16="http://schemas.microsoft.com/office/drawing/2014/main" id="{D26757BF-5E39-47E8-B019-3F6CC1719C52}"/>
              </a:ext>
            </a:extLst>
          </p:cNvPr>
          <p:cNvSpPr>
            <a:spLocks noGrp="1"/>
          </p:cNvSpPr>
          <p:nvPr>
            <p:ph type="body" sz="quarter" idx="16"/>
          </p:nvPr>
        </p:nvSpPr>
        <p:spPr>
          <a:xfrm>
            <a:off x="4617403" y="1463675"/>
            <a:ext cx="2179637" cy="1595437"/>
          </a:xfrm>
        </p:spPr>
        <p:txBody>
          <a:bodyPr/>
          <a:lstStyle/>
          <a:p>
            <a:pPr lvl="0"/>
            <a:endParaRPr lang="en-US" dirty="0"/>
          </a:p>
        </p:txBody>
      </p:sp>
      <p:sp>
        <p:nvSpPr>
          <p:cNvPr id="13" name="Text Placeholder 12">
            <a:extLst>
              <a:ext uri="{FF2B5EF4-FFF2-40B4-BE49-F238E27FC236}">
                <a16:creationId xmlns="" xmlns:a16="http://schemas.microsoft.com/office/drawing/2014/main" id="{7EA70866-B707-4FD1-B41E-DFFFE47F9C77}"/>
              </a:ext>
            </a:extLst>
          </p:cNvPr>
          <p:cNvSpPr>
            <a:spLocks noGrp="1"/>
          </p:cNvSpPr>
          <p:nvPr>
            <p:ph type="body" sz="quarter" idx="17"/>
          </p:nvPr>
        </p:nvSpPr>
        <p:spPr>
          <a:xfrm>
            <a:off x="6964363" y="1463675"/>
            <a:ext cx="4389437" cy="1717675"/>
          </a:xfrm>
        </p:spPr>
        <p:txBody>
          <a:bodyPr/>
          <a:lstStyle/>
          <a:p>
            <a:pPr lvl="0"/>
            <a:endParaRPr lang="en-US" dirty="0"/>
          </a:p>
        </p:txBody>
      </p:sp>
    </p:spTree>
    <p:extLst>
      <p:ext uri="{BB962C8B-B14F-4D97-AF65-F5344CB8AC3E}">
        <p14:creationId xmlns:p14="http://schemas.microsoft.com/office/powerpoint/2010/main" val="16322663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F5132534-7197-4594-B0E6-D8F937DE394A}"/>
              </a:ext>
            </a:extLst>
          </p:cNvPr>
          <p:cNvSpPr>
            <a:spLocks noGrp="1"/>
          </p:cNvSpPr>
          <p:nvPr>
            <p:ph type="body" sz="quarter" idx="12"/>
          </p:nvPr>
        </p:nvSpPr>
        <p:spPr>
          <a:xfrm>
            <a:off x="838200" y="1463040"/>
            <a:ext cx="10515600" cy="637598"/>
          </a:xfrm>
        </p:spPr>
        <p:txBody>
          <a:bodyPr>
            <a:noAutofit/>
          </a:bodyPr>
          <a:lstStyle/>
          <a:p>
            <a:pPr lvl="0"/>
            <a:endParaRPr lang="en-US" dirty="0"/>
          </a:p>
        </p:txBody>
      </p:sp>
      <p:sp>
        <p:nvSpPr>
          <p:cNvPr id="8" name="Picture Placeholder 7">
            <a:extLst>
              <a:ext uri="{FF2B5EF4-FFF2-40B4-BE49-F238E27FC236}">
                <a16:creationId xmlns="" xmlns:a16="http://schemas.microsoft.com/office/drawing/2014/main" id="{70D71DF3-4ECB-4006-862E-FC5A432D616B}"/>
              </a:ext>
            </a:extLst>
          </p:cNvPr>
          <p:cNvSpPr>
            <a:spLocks noGrp="1"/>
          </p:cNvSpPr>
          <p:nvPr>
            <p:ph type="pic" sz="quarter" idx="13"/>
          </p:nvPr>
        </p:nvSpPr>
        <p:spPr>
          <a:xfrm>
            <a:off x="838198" y="3993427"/>
            <a:ext cx="10515599" cy="637599"/>
          </a:xfrm>
        </p:spPr>
        <p:txBody>
          <a:bodyPr>
            <a:noAutofit/>
          </a:bodyPr>
          <a:lstStyle/>
          <a:p>
            <a:endParaRPr lang="en-US" dirty="0"/>
          </a:p>
        </p:txBody>
      </p:sp>
      <p:sp>
        <p:nvSpPr>
          <p:cNvPr id="10" name="Title Placeholder 1">
            <a:extLst>
              <a:ext uri="{FF2B5EF4-FFF2-40B4-BE49-F238E27FC236}">
                <a16:creationId xmlns="" xmlns:a16="http://schemas.microsoft.com/office/drawing/2014/main" id="{922AEDB0-F518-4BE4-9C10-E57E5FF05926}"/>
              </a:ext>
            </a:extLst>
          </p:cNvPr>
          <p:cNvSpPr>
            <a:spLocks noGrp="1"/>
          </p:cNvSpPr>
          <p:nvPr>
            <p:ph type="title"/>
          </p:nvPr>
        </p:nvSpPr>
        <p:spPr>
          <a:xfrm>
            <a:off x="838200" y="640080"/>
            <a:ext cx="10515600" cy="731520"/>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4">
            <a:extLst>
              <a:ext uri="{FF2B5EF4-FFF2-40B4-BE49-F238E27FC236}">
                <a16:creationId xmlns="" xmlns:a16="http://schemas.microsoft.com/office/drawing/2014/main" id="{47A16733-2A98-4F1B-AC1F-5B08435EC256}"/>
              </a:ext>
            </a:extLst>
          </p:cNvPr>
          <p:cNvSpPr>
            <a:spLocks noGrp="1"/>
          </p:cNvSpPr>
          <p:nvPr>
            <p:ph type="body" sz="quarter" idx="14"/>
          </p:nvPr>
        </p:nvSpPr>
        <p:spPr>
          <a:xfrm>
            <a:off x="838198" y="4932404"/>
            <a:ext cx="10515600" cy="752623"/>
          </a:xfrm>
        </p:spPr>
        <p:txBody>
          <a:bodyPr>
            <a:noAutofit/>
          </a:bodyPr>
          <a:lstStyle/>
          <a:p>
            <a:pPr lvl="0"/>
            <a:endParaRPr lang="en-US" dirty="0"/>
          </a:p>
        </p:txBody>
      </p:sp>
      <p:sp>
        <p:nvSpPr>
          <p:cNvPr id="7" name="Text Placeholder 6">
            <a:extLst>
              <a:ext uri="{FF2B5EF4-FFF2-40B4-BE49-F238E27FC236}">
                <a16:creationId xmlns="" xmlns:a16="http://schemas.microsoft.com/office/drawing/2014/main" id="{4A894A42-6EB7-4213-8769-A0C38DB07C4F}"/>
              </a:ext>
            </a:extLst>
          </p:cNvPr>
          <p:cNvSpPr>
            <a:spLocks noGrp="1"/>
          </p:cNvSpPr>
          <p:nvPr>
            <p:ph type="body" sz="quarter" idx="15"/>
          </p:nvPr>
        </p:nvSpPr>
        <p:spPr>
          <a:xfrm>
            <a:off x="838198" y="2665513"/>
            <a:ext cx="4191002" cy="1117600"/>
          </a:xfrm>
        </p:spPr>
        <p:txBody>
          <a:bodyPr>
            <a:noAutofit/>
          </a:bodyPr>
          <a:lstStyle/>
          <a:p>
            <a:pPr lvl="0"/>
            <a:endParaRPr lang="en-US" dirty="0"/>
          </a:p>
        </p:txBody>
      </p:sp>
      <p:sp>
        <p:nvSpPr>
          <p:cNvPr id="11" name="Text Placeholder 10">
            <a:extLst>
              <a:ext uri="{FF2B5EF4-FFF2-40B4-BE49-F238E27FC236}">
                <a16:creationId xmlns="" xmlns:a16="http://schemas.microsoft.com/office/drawing/2014/main" id="{F701777A-2749-489A-971A-49ECC8DE1815}"/>
              </a:ext>
            </a:extLst>
          </p:cNvPr>
          <p:cNvSpPr>
            <a:spLocks noGrp="1"/>
          </p:cNvSpPr>
          <p:nvPr>
            <p:ph type="body" sz="quarter" idx="16"/>
          </p:nvPr>
        </p:nvSpPr>
        <p:spPr>
          <a:xfrm>
            <a:off x="5151123" y="2663926"/>
            <a:ext cx="4023358" cy="1119187"/>
          </a:xfrm>
        </p:spPr>
        <p:txBody>
          <a:bodyPr>
            <a:noAutofit/>
          </a:bodyPr>
          <a:lstStyle>
            <a:lvl1pPr marL="0" indent="0">
              <a:buNone/>
              <a:defRPr/>
            </a:lvl1pPr>
          </a:lstStyle>
          <a:p>
            <a:pPr lvl="0"/>
            <a:endParaRPr lang="en-US" dirty="0"/>
          </a:p>
        </p:txBody>
      </p:sp>
    </p:spTree>
    <p:extLst>
      <p:ext uri="{BB962C8B-B14F-4D97-AF65-F5344CB8AC3E}">
        <p14:creationId xmlns:p14="http://schemas.microsoft.com/office/powerpoint/2010/main" val="7200982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12" name="Text Placeholder 5">
            <a:extLst>
              <a:ext uri="{FF2B5EF4-FFF2-40B4-BE49-F238E27FC236}">
                <a16:creationId xmlns="" xmlns:a16="http://schemas.microsoft.com/office/drawing/2014/main" id="{E6079336-E5CB-40BE-BE97-295EA128270A}"/>
              </a:ext>
            </a:extLst>
          </p:cNvPr>
          <p:cNvSpPr>
            <a:spLocks noGrp="1"/>
          </p:cNvSpPr>
          <p:nvPr>
            <p:ph type="body" sz="quarter" idx="12"/>
          </p:nvPr>
        </p:nvSpPr>
        <p:spPr>
          <a:xfrm>
            <a:off x="838200" y="1463040"/>
            <a:ext cx="10515600" cy="637598"/>
          </a:xfrm>
        </p:spPr>
        <p:txBody>
          <a:bodyPr>
            <a:noAutofit/>
          </a:bodyPr>
          <a:lstStyle/>
          <a:p>
            <a:pPr lvl="0"/>
            <a:endParaRPr lang="en-US" dirty="0"/>
          </a:p>
        </p:txBody>
      </p:sp>
      <p:sp>
        <p:nvSpPr>
          <p:cNvPr id="14" name="Title Placeholder 1">
            <a:extLst>
              <a:ext uri="{FF2B5EF4-FFF2-40B4-BE49-F238E27FC236}">
                <a16:creationId xmlns="" xmlns:a16="http://schemas.microsoft.com/office/drawing/2014/main" id="{5FF43538-015F-4A1D-AD99-D3939912638D}"/>
              </a:ext>
            </a:extLst>
          </p:cNvPr>
          <p:cNvSpPr>
            <a:spLocks noGrp="1"/>
          </p:cNvSpPr>
          <p:nvPr>
            <p:ph type="title"/>
          </p:nvPr>
        </p:nvSpPr>
        <p:spPr>
          <a:xfrm>
            <a:off x="838200" y="640080"/>
            <a:ext cx="10515600" cy="731520"/>
          </a:xfrm>
          <a:prstGeom prst="rect">
            <a:avLst/>
          </a:prstGeom>
        </p:spPr>
        <p:txBody>
          <a:bodyPr vert="horz" lIns="91440" tIns="45720" rIns="91440" bIns="45720" rtlCol="0" anchor="ctr">
            <a:noAutofit/>
          </a:bodyPr>
          <a:lstStyle/>
          <a:p>
            <a:r>
              <a:rPr lang="en-US" dirty="0"/>
              <a:t>Click to edit Master title style</a:t>
            </a:r>
          </a:p>
        </p:txBody>
      </p:sp>
      <p:sp>
        <p:nvSpPr>
          <p:cNvPr id="15" name="Text Placeholder 4">
            <a:extLst>
              <a:ext uri="{FF2B5EF4-FFF2-40B4-BE49-F238E27FC236}">
                <a16:creationId xmlns="" xmlns:a16="http://schemas.microsoft.com/office/drawing/2014/main" id="{4689F1A6-9259-40A5-A371-56FD729305CB}"/>
              </a:ext>
            </a:extLst>
          </p:cNvPr>
          <p:cNvSpPr>
            <a:spLocks noGrp="1"/>
          </p:cNvSpPr>
          <p:nvPr>
            <p:ph type="body" sz="quarter" idx="14"/>
          </p:nvPr>
        </p:nvSpPr>
        <p:spPr>
          <a:xfrm>
            <a:off x="838198" y="4932404"/>
            <a:ext cx="4191000" cy="752623"/>
          </a:xfrm>
        </p:spPr>
        <p:txBody>
          <a:bodyPr>
            <a:noAutofit/>
          </a:bodyPr>
          <a:lstStyle/>
          <a:p>
            <a:pPr lvl="0"/>
            <a:endParaRPr lang="en-US" dirty="0"/>
          </a:p>
        </p:txBody>
      </p:sp>
      <p:sp>
        <p:nvSpPr>
          <p:cNvPr id="16" name="Text Placeholder 6">
            <a:extLst>
              <a:ext uri="{FF2B5EF4-FFF2-40B4-BE49-F238E27FC236}">
                <a16:creationId xmlns="" xmlns:a16="http://schemas.microsoft.com/office/drawing/2014/main" id="{D6EC6899-2295-456F-A50C-40692C3BCECC}"/>
              </a:ext>
            </a:extLst>
          </p:cNvPr>
          <p:cNvSpPr>
            <a:spLocks noGrp="1"/>
          </p:cNvSpPr>
          <p:nvPr>
            <p:ph type="body" sz="quarter" idx="15"/>
          </p:nvPr>
        </p:nvSpPr>
        <p:spPr>
          <a:xfrm>
            <a:off x="838198" y="2665513"/>
            <a:ext cx="4191002" cy="1117600"/>
          </a:xfrm>
        </p:spPr>
        <p:txBody>
          <a:bodyPr>
            <a:noAutofit/>
          </a:bodyPr>
          <a:lstStyle/>
          <a:p>
            <a:pPr lvl="0"/>
            <a:endParaRPr lang="en-US" dirty="0"/>
          </a:p>
        </p:txBody>
      </p:sp>
      <p:sp>
        <p:nvSpPr>
          <p:cNvPr id="17" name="Text Placeholder 10">
            <a:extLst>
              <a:ext uri="{FF2B5EF4-FFF2-40B4-BE49-F238E27FC236}">
                <a16:creationId xmlns="" xmlns:a16="http://schemas.microsoft.com/office/drawing/2014/main" id="{1731F56A-F122-43FD-A21C-2186B172919B}"/>
              </a:ext>
            </a:extLst>
          </p:cNvPr>
          <p:cNvSpPr>
            <a:spLocks noGrp="1"/>
          </p:cNvSpPr>
          <p:nvPr>
            <p:ph type="body" sz="quarter" idx="16"/>
          </p:nvPr>
        </p:nvSpPr>
        <p:spPr>
          <a:xfrm>
            <a:off x="5151123" y="2663926"/>
            <a:ext cx="4023358" cy="1119187"/>
          </a:xfrm>
        </p:spPr>
        <p:txBody>
          <a:bodyPr>
            <a:noAutofit/>
          </a:bodyPr>
          <a:lstStyle>
            <a:lvl1pPr marL="0" indent="0">
              <a:buNone/>
              <a:defRPr/>
            </a:lvl1pPr>
          </a:lstStyle>
          <a:p>
            <a:pPr lvl="0"/>
            <a:endParaRPr lang="en-US" dirty="0"/>
          </a:p>
        </p:txBody>
      </p:sp>
      <p:sp>
        <p:nvSpPr>
          <p:cNvPr id="18" name="Text Placeholder 8">
            <a:extLst>
              <a:ext uri="{FF2B5EF4-FFF2-40B4-BE49-F238E27FC236}">
                <a16:creationId xmlns="" xmlns:a16="http://schemas.microsoft.com/office/drawing/2014/main" id="{DFCBF4D2-3395-4AC8-8611-2DF8766D475B}"/>
              </a:ext>
            </a:extLst>
          </p:cNvPr>
          <p:cNvSpPr>
            <a:spLocks noGrp="1"/>
          </p:cNvSpPr>
          <p:nvPr>
            <p:ph type="body" sz="quarter" idx="17"/>
          </p:nvPr>
        </p:nvSpPr>
        <p:spPr>
          <a:xfrm>
            <a:off x="838200" y="3962400"/>
            <a:ext cx="4191000" cy="795338"/>
          </a:xfrm>
        </p:spPr>
        <p:txBody>
          <a:bodyPr>
            <a:noAutofit/>
          </a:bodyPr>
          <a:lstStyle/>
          <a:p>
            <a:pPr lvl="0"/>
            <a:endParaRPr lang="en-US" dirty="0"/>
          </a:p>
        </p:txBody>
      </p:sp>
      <p:sp>
        <p:nvSpPr>
          <p:cNvPr id="19" name="Text Placeholder 12">
            <a:extLst>
              <a:ext uri="{FF2B5EF4-FFF2-40B4-BE49-F238E27FC236}">
                <a16:creationId xmlns="" xmlns:a16="http://schemas.microsoft.com/office/drawing/2014/main" id="{F4E16FF0-6496-4CD7-8C5E-68B8E388042E}"/>
              </a:ext>
            </a:extLst>
          </p:cNvPr>
          <p:cNvSpPr>
            <a:spLocks noGrp="1"/>
          </p:cNvSpPr>
          <p:nvPr>
            <p:ph type="body" sz="quarter" idx="18"/>
          </p:nvPr>
        </p:nvSpPr>
        <p:spPr>
          <a:xfrm>
            <a:off x="5151438" y="3962401"/>
            <a:ext cx="4022725" cy="795338"/>
          </a:xfrm>
        </p:spPr>
        <p:txBody>
          <a:bodyPr>
            <a:noAutofit/>
          </a:bodyPr>
          <a:lstStyle/>
          <a:p>
            <a:pPr lvl="0"/>
            <a:endParaRPr lang="en-US" dirty="0"/>
          </a:p>
        </p:txBody>
      </p:sp>
      <p:sp>
        <p:nvSpPr>
          <p:cNvPr id="3" name="Text Placeholder 2">
            <a:extLst>
              <a:ext uri="{FF2B5EF4-FFF2-40B4-BE49-F238E27FC236}">
                <a16:creationId xmlns="" xmlns:a16="http://schemas.microsoft.com/office/drawing/2014/main" id="{ED6F90AC-E7A5-45E9-985E-CE39C26DB557}"/>
              </a:ext>
            </a:extLst>
          </p:cNvPr>
          <p:cNvSpPr>
            <a:spLocks noGrp="1"/>
          </p:cNvSpPr>
          <p:nvPr>
            <p:ph type="body" sz="quarter" idx="19"/>
          </p:nvPr>
        </p:nvSpPr>
        <p:spPr>
          <a:xfrm>
            <a:off x="9296400" y="2663825"/>
            <a:ext cx="2425700" cy="1119188"/>
          </a:xfrm>
        </p:spPr>
        <p:txBody>
          <a:bodyPr/>
          <a:lstStyle/>
          <a:p>
            <a:pPr lvl="0"/>
            <a:endParaRPr lang="en-US" dirty="0"/>
          </a:p>
        </p:txBody>
      </p:sp>
      <p:sp>
        <p:nvSpPr>
          <p:cNvPr id="5" name="Text Placeholder 4">
            <a:extLst>
              <a:ext uri="{FF2B5EF4-FFF2-40B4-BE49-F238E27FC236}">
                <a16:creationId xmlns="" xmlns:a16="http://schemas.microsoft.com/office/drawing/2014/main" id="{1D5264AE-F891-40A6-8E7D-68CD955369A0}"/>
              </a:ext>
            </a:extLst>
          </p:cNvPr>
          <p:cNvSpPr>
            <a:spLocks noGrp="1"/>
          </p:cNvSpPr>
          <p:nvPr>
            <p:ph type="body" sz="quarter" idx="20"/>
          </p:nvPr>
        </p:nvSpPr>
        <p:spPr>
          <a:xfrm>
            <a:off x="9296400" y="3962400"/>
            <a:ext cx="2425700" cy="795338"/>
          </a:xfrm>
        </p:spPr>
        <p:txBody>
          <a:bodyPr/>
          <a:lstStyle/>
          <a:p>
            <a:pPr lvl="0"/>
            <a:endParaRPr lang="en-US" dirty="0"/>
          </a:p>
        </p:txBody>
      </p:sp>
      <p:sp>
        <p:nvSpPr>
          <p:cNvPr id="7" name="Text Placeholder 6">
            <a:extLst>
              <a:ext uri="{FF2B5EF4-FFF2-40B4-BE49-F238E27FC236}">
                <a16:creationId xmlns="" xmlns:a16="http://schemas.microsoft.com/office/drawing/2014/main" id="{F9904469-379B-43DE-A23E-3E49399C6B20}"/>
              </a:ext>
            </a:extLst>
          </p:cNvPr>
          <p:cNvSpPr>
            <a:spLocks noGrp="1"/>
          </p:cNvSpPr>
          <p:nvPr>
            <p:ph type="body" sz="quarter" idx="21"/>
          </p:nvPr>
        </p:nvSpPr>
        <p:spPr>
          <a:xfrm>
            <a:off x="5151437" y="4932363"/>
            <a:ext cx="4022725" cy="752475"/>
          </a:xfrm>
        </p:spPr>
        <p:txBody>
          <a:bodyPr/>
          <a:lstStyle/>
          <a:p>
            <a:pPr lvl="0"/>
            <a:endParaRPr lang="en-US" dirty="0"/>
          </a:p>
        </p:txBody>
      </p:sp>
      <p:sp>
        <p:nvSpPr>
          <p:cNvPr id="9" name="Text Placeholder 8">
            <a:extLst>
              <a:ext uri="{FF2B5EF4-FFF2-40B4-BE49-F238E27FC236}">
                <a16:creationId xmlns="" xmlns:a16="http://schemas.microsoft.com/office/drawing/2014/main" id="{D90584D3-7B37-48B3-A94E-6D0B28CD31C5}"/>
              </a:ext>
            </a:extLst>
          </p:cNvPr>
          <p:cNvSpPr>
            <a:spLocks noGrp="1"/>
          </p:cNvSpPr>
          <p:nvPr>
            <p:ph type="body" sz="quarter" idx="22"/>
          </p:nvPr>
        </p:nvSpPr>
        <p:spPr>
          <a:xfrm>
            <a:off x="9296400" y="4932363"/>
            <a:ext cx="2425700" cy="795337"/>
          </a:xfrm>
        </p:spPr>
        <p:txBody>
          <a:bodyPr/>
          <a:lstStyle/>
          <a:p>
            <a:pPr lvl="0"/>
            <a:endParaRPr lang="en-US" dirty="0"/>
          </a:p>
        </p:txBody>
      </p:sp>
      <p:sp>
        <p:nvSpPr>
          <p:cNvPr id="4" name="Picture Placeholder 3">
            <a:extLst>
              <a:ext uri="{FF2B5EF4-FFF2-40B4-BE49-F238E27FC236}">
                <a16:creationId xmlns="" xmlns:a16="http://schemas.microsoft.com/office/drawing/2014/main" id="{5411638D-26DD-48BF-8D37-AA23663FFF17}"/>
              </a:ext>
            </a:extLst>
          </p:cNvPr>
          <p:cNvSpPr>
            <a:spLocks noGrp="1"/>
          </p:cNvSpPr>
          <p:nvPr>
            <p:ph type="pic" sz="quarter" idx="23"/>
          </p:nvPr>
        </p:nvSpPr>
        <p:spPr>
          <a:xfrm>
            <a:off x="4089400" y="1925638"/>
            <a:ext cx="4318000" cy="1323975"/>
          </a:xfrm>
        </p:spPr>
        <p:txBody>
          <a:bodyPr/>
          <a:lstStyle/>
          <a:p>
            <a:endParaRPr lang="en-US"/>
          </a:p>
        </p:txBody>
      </p:sp>
    </p:spTree>
    <p:extLst>
      <p:ext uri="{BB962C8B-B14F-4D97-AF65-F5344CB8AC3E}">
        <p14:creationId xmlns:p14="http://schemas.microsoft.com/office/powerpoint/2010/main" val="19696545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F5132534-7197-4594-B0E6-D8F937DE394A}"/>
              </a:ext>
            </a:extLst>
          </p:cNvPr>
          <p:cNvSpPr>
            <a:spLocks noGrp="1"/>
          </p:cNvSpPr>
          <p:nvPr>
            <p:ph type="body" sz="quarter" idx="12"/>
          </p:nvPr>
        </p:nvSpPr>
        <p:spPr>
          <a:xfrm>
            <a:off x="838200" y="1463041"/>
            <a:ext cx="3550920" cy="648336"/>
          </a:xfrm>
        </p:spPr>
        <p:txBody>
          <a:bodyPr>
            <a:noAutofit/>
          </a:bodyPr>
          <a:lstStyle/>
          <a:p>
            <a:pPr lvl="0"/>
            <a:endParaRPr lang="en-US" dirty="0"/>
          </a:p>
        </p:txBody>
      </p:sp>
      <p:sp>
        <p:nvSpPr>
          <p:cNvPr id="8" name="Picture Placeholder 7">
            <a:extLst>
              <a:ext uri="{FF2B5EF4-FFF2-40B4-BE49-F238E27FC236}">
                <a16:creationId xmlns="" xmlns:a16="http://schemas.microsoft.com/office/drawing/2014/main" id="{70D71DF3-4ECB-4006-862E-FC5A432D616B}"/>
              </a:ext>
            </a:extLst>
          </p:cNvPr>
          <p:cNvSpPr>
            <a:spLocks noGrp="1"/>
          </p:cNvSpPr>
          <p:nvPr>
            <p:ph type="pic" sz="quarter" idx="13"/>
          </p:nvPr>
        </p:nvSpPr>
        <p:spPr>
          <a:xfrm>
            <a:off x="838199" y="3798889"/>
            <a:ext cx="2225041" cy="1596072"/>
          </a:xfrm>
        </p:spPr>
        <p:txBody>
          <a:bodyPr/>
          <a:lstStyle/>
          <a:p>
            <a:endParaRPr lang="en-US" dirty="0"/>
          </a:p>
        </p:txBody>
      </p:sp>
      <p:sp>
        <p:nvSpPr>
          <p:cNvPr id="10" name="Title Placeholder 1">
            <a:extLst>
              <a:ext uri="{FF2B5EF4-FFF2-40B4-BE49-F238E27FC236}">
                <a16:creationId xmlns="" xmlns:a16="http://schemas.microsoft.com/office/drawing/2014/main" id="{922AEDB0-F518-4BE4-9C10-E57E5FF05926}"/>
              </a:ext>
            </a:extLst>
          </p:cNvPr>
          <p:cNvSpPr>
            <a:spLocks noGrp="1"/>
          </p:cNvSpPr>
          <p:nvPr>
            <p:ph type="title"/>
          </p:nvPr>
        </p:nvSpPr>
        <p:spPr>
          <a:xfrm>
            <a:off x="838200" y="640080"/>
            <a:ext cx="10515600" cy="731520"/>
          </a:xfrm>
          <a:prstGeom prst="rect">
            <a:avLst/>
          </a:prstGeom>
        </p:spPr>
        <p:txBody>
          <a:bodyPr vert="horz" lIns="91440" tIns="45720" rIns="91440" bIns="45720" rtlCol="0" anchor="ctr">
            <a:noAutofit/>
          </a:bodyPr>
          <a:lstStyle/>
          <a:p>
            <a:r>
              <a:rPr lang="en-US" dirty="0"/>
              <a:t>Click to edit Master title style</a:t>
            </a:r>
          </a:p>
        </p:txBody>
      </p:sp>
      <p:sp>
        <p:nvSpPr>
          <p:cNvPr id="3" name="Picture Placeholder 2">
            <a:extLst>
              <a:ext uri="{FF2B5EF4-FFF2-40B4-BE49-F238E27FC236}">
                <a16:creationId xmlns="" xmlns:a16="http://schemas.microsoft.com/office/drawing/2014/main" id="{6ABFF4F2-B487-4467-B2CE-96BF61BAD43D}"/>
              </a:ext>
            </a:extLst>
          </p:cNvPr>
          <p:cNvSpPr>
            <a:spLocks noGrp="1"/>
          </p:cNvSpPr>
          <p:nvPr>
            <p:ph type="pic" sz="quarter" idx="14"/>
          </p:nvPr>
        </p:nvSpPr>
        <p:spPr>
          <a:xfrm>
            <a:off x="3459163" y="3798888"/>
            <a:ext cx="2636837" cy="1717675"/>
          </a:xfrm>
        </p:spPr>
        <p:txBody>
          <a:bodyPr/>
          <a:lstStyle/>
          <a:p>
            <a:endParaRPr lang="en-US"/>
          </a:p>
        </p:txBody>
      </p:sp>
      <p:sp>
        <p:nvSpPr>
          <p:cNvPr id="7" name="Picture Placeholder 6">
            <a:extLst>
              <a:ext uri="{FF2B5EF4-FFF2-40B4-BE49-F238E27FC236}">
                <a16:creationId xmlns="" xmlns:a16="http://schemas.microsoft.com/office/drawing/2014/main" id="{519A63CC-2952-4935-8B0D-A56D125AEF71}"/>
              </a:ext>
            </a:extLst>
          </p:cNvPr>
          <p:cNvSpPr>
            <a:spLocks noGrp="1"/>
          </p:cNvSpPr>
          <p:nvPr>
            <p:ph type="pic" sz="quarter" idx="15"/>
          </p:nvPr>
        </p:nvSpPr>
        <p:spPr>
          <a:xfrm>
            <a:off x="6324600" y="3798888"/>
            <a:ext cx="2636838" cy="1595437"/>
          </a:xfrm>
        </p:spPr>
        <p:txBody>
          <a:bodyPr/>
          <a:lstStyle/>
          <a:p>
            <a:endParaRPr lang="en-US"/>
          </a:p>
        </p:txBody>
      </p:sp>
      <p:sp>
        <p:nvSpPr>
          <p:cNvPr id="11" name="Text Placeholder 10">
            <a:extLst>
              <a:ext uri="{FF2B5EF4-FFF2-40B4-BE49-F238E27FC236}">
                <a16:creationId xmlns="" xmlns:a16="http://schemas.microsoft.com/office/drawing/2014/main" id="{D26757BF-5E39-47E8-B019-3F6CC1719C52}"/>
              </a:ext>
            </a:extLst>
          </p:cNvPr>
          <p:cNvSpPr>
            <a:spLocks noGrp="1"/>
          </p:cNvSpPr>
          <p:nvPr>
            <p:ph type="body" sz="quarter" idx="16"/>
          </p:nvPr>
        </p:nvSpPr>
        <p:spPr>
          <a:xfrm>
            <a:off x="868681" y="2261393"/>
            <a:ext cx="3550920" cy="647702"/>
          </a:xfrm>
        </p:spPr>
        <p:txBody>
          <a:bodyPr/>
          <a:lstStyle/>
          <a:p>
            <a:pPr lvl="0"/>
            <a:endParaRPr lang="en-US" dirty="0"/>
          </a:p>
        </p:txBody>
      </p:sp>
      <p:sp>
        <p:nvSpPr>
          <p:cNvPr id="13" name="Text Placeholder 12">
            <a:extLst>
              <a:ext uri="{FF2B5EF4-FFF2-40B4-BE49-F238E27FC236}">
                <a16:creationId xmlns="" xmlns:a16="http://schemas.microsoft.com/office/drawing/2014/main" id="{7EA70866-B707-4FD1-B41E-DFFFE47F9C77}"/>
              </a:ext>
            </a:extLst>
          </p:cNvPr>
          <p:cNvSpPr>
            <a:spLocks noGrp="1"/>
          </p:cNvSpPr>
          <p:nvPr>
            <p:ph type="body" sz="quarter" idx="17"/>
          </p:nvPr>
        </p:nvSpPr>
        <p:spPr>
          <a:xfrm>
            <a:off x="4549140" y="1455735"/>
            <a:ext cx="3550920" cy="647702"/>
          </a:xfrm>
        </p:spPr>
        <p:txBody>
          <a:bodyPr/>
          <a:lstStyle/>
          <a:p>
            <a:pPr lvl="0"/>
            <a:endParaRPr lang="en-US" dirty="0"/>
          </a:p>
        </p:txBody>
      </p:sp>
      <p:sp>
        <p:nvSpPr>
          <p:cNvPr id="4" name="Text Placeholder 3">
            <a:extLst>
              <a:ext uri="{FF2B5EF4-FFF2-40B4-BE49-F238E27FC236}">
                <a16:creationId xmlns="" xmlns:a16="http://schemas.microsoft.com/office/drawing/2014/main" id="{31FE5C07-15DA-427F-A82B-C01FC187BE84}"/>
              </a:ext>
            </a:extLst>
          </p:cNvPr>
          <p:cNvSpPr>
            <a:spLocks noGrp="1"/>
          </p:cNvSpPr>
          <p:nvPr>
            <p:ph type="body" sz="quarter" idx="18"/>
          </p:nvPr>
        </p:nvSpPr>
        <p:spPr>
          <a:xfrm>
            <a:off x="4549140" y="2269332"/>
            <a:ext cx="3550920" cy="647702"/>
          </a:xfrm>
        </p:spPr>
        <p:txBody>
          <a:bodyPr/>
          <a:lstStyle/>
          <a:p>
            <a:pPr lvl="0"/>
            <a:endParaRPr lang="en-US" dirty="0"/>
          </a:p>
        </p:txBody>
      </p:sp>
      <p:sp>
        <p:nvSpPr>
          <p:cNvPr id="9" name="Text Placeholder 8">
            <a:extLst>
              <a:ext uri="{FF2B5EF4-FFF2-40B4-BE49-F238E27FC236}">
                <a16:creationId xmlns="" xmlns:a16="http://schemas.microsoft.com/office/drawing/2014/main" id="{F385A053-A558-4A2C-8E86-F3C716FF661C}"/>
              </a:ext>
            </a:extLst>
          </p:cNvPr>
          <p:cNvSpPr>
            <a:spLocks noGrp="1"/>
          </p:cNvSpPr>
          <p:nvPr>
            <p:ph type="body" sz="quarter" idx="19"/>
          </p:nvPr>
        </p:nvSpPr>
        <p:spPr>
          <a:xfrm>
            <a:off x="8260080" y="1463041"/>
            <a:ext cx="3093720" cy="647702"/>
          </a:xfrm>
        </p:spPr>
        <p:txBody>
          <a:bodyPr/>
          <a:lstStyle/>
          <a:p>
            <a:pPr lvl="0"/>
            <a:endParaRPr lang="en-US" dirty="0"/>
          </a:p>
        </p:txBody>
      </p:sp>
      <p:sp>
        <p:nvSpPr>
          <p:cNvPr id="14" name="Text Placeholder 13">
            <a:extLst>
              <a:ext uri="{FF2B5EF4-FFF2-40B4-BE49-F238E27FC236}">
                <a16:creationId xmlns="" xmlns:a16="http://schemas.microsoft.com/office/drawing/2014/main" id="{7416312A-3758-4922-8253-5ED6E8623525}"/>
              </a:ext>
            </a:extLst>
          </p:cNvPr>
          <p:cNvSpPr>
            <a:spLocks noGrp="1"/>
          </p:cNvSpPr>
          <p:nvPr>
            <p:ph type="body" sz="quarter" idx="20"/>
          </p:nvPr>
        </p:nvSpPr>
        <p:spPr>
          <a:xfrm>
            <a:off x="8259763" y="2270125"/>
            <a:ext cx="3094037" cy="647700"/>
          </a:xfrm>
        </p:spPr>
        <p:txBody>
          <a:bodyPr/>
          <a:lstStyle/>
          <a:p>
            <a:pPr lvl="0"/>
            <a:endParaRPr lang="en-US" dirty="0"/>
          </a:p>
        </p:txBody>
      </p:sp>
    </p:spTree>
    <p:extLst>
      <p:ext uri="{BB962C8B-B14F-4D97-AF65-F5344CB8AC3E}">
        <p14:creationId xmlns:p14="http://schemas.microsoft.com/office/powerpoint/2010/main" val="33797707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12" name="Text Placeholder 5">
            <a:extLst>
              <a:ext uri="{FF2B5EF4-FFF2-40B4-BE49-F238E27FC236}">
                <a16:creationId xmlns="" xmlns:a16="http://schemas.microsoft.com/office/drawing/2014/main" id="{E6079336-E5CB-40BE-BE97-295EA128270A}"/>
              </a:ext>
            </a:extLst>
          </p:cNvPr>
          <p:cNvSpPr>
            <a:spLocks noGrp="1"/>
          </p:cNvSpPr>
          <p:nvPr>
            <p:ph type="body" sz="quarter" idx="12"/>
          </p:nvPr>
        </p:nvSpPr>
        <p:spPr>
          <a:xfrm>
            <a:off x="838200" y="1463040"/>
            <a:ext cx="10515600" cy="637598"/>
          </a:xfrm>
        </p:spPr>
        <p:txBody>
          <a:bodyPr>
            <a:noAutofit/>
          </a:bodyPr>
          <a:lstStyle/>
          <a:p>
            <a:pPr lvl="0"/>
            <a:endParaRPr lang="en-US" dirty="0"/>
          </a:p>
        </p:txBody>
      </p:sp>
      <p:sp>
        <p:nvSpPr>
          <p:cNvPr id="14" name="Title Placeholder 1">
            <a:extLst>
              <a:ext uri="{FF2B5EF4-FFF2-40B4-BE49-F238E27FC236}">
                <a16:creationId xmlns="" xmlns:a16="http://schemas.microsoft.com/office/drawing/2014/main" id="{5FF43538-015F-4A1D-AD99-D3939912638D}"/>
              </a:ext>
            </a:extLst>
          </p:cNvPr>
          <p:cNvSpPr>
            <a:spLocks noGrp="1"/>
          </p:cNvSpPr>
          <p:nvPr>
            <p:ph type="title"/>
          </p:nvPr>
        </p:nvSpPr>
        <p:spPr>
          <a:xfrm>
            <a:off x="838200" y="640080"/>
            <a:ext cx="10515600" cy="731520"/>
          </a:xfrm>
          <a:prstGeom prst="rect">
            <a:avLst/>
          </a:prstGeom>
        </p:spPr>
        <p:txBody>
          <a:bodyPr vert="horz" lIns="91440" tIns="45720" rIns="91440" bIns="45720" rtlCol="0" anchor="ctr">
            <a:noAutofit/>
          </a:bodyPr>
          <a:lstStyle/>
          <a:p>
            <a:r>
              <a:rPr lang="en-US" dirty="0"/>
              <a:t>Click to edit Master title style</a:t>
            </a:r>
          </a:p>
        </p:txBody>
      </p:sp>
      <p:sp>
        <p:nvSpPr>
          <p:cNvPr id="15" name="Text Placeholder 4">
            <a:extLst>
              <a:ext uri="{FF2B5EF4-FFF2-40B4-BE49-F238E27FC236}">
                <a16:creationId xmlns="" xmlns:a16="http://schemas.microsoft.com/office/drawing/2014/main" id="{4689F1A6-9259-40A5-A371-56FD729305CB}"/>
              </a:ext>
            </a:extLst>
          </p:cNvPr>
          <p:cNvSpPr>
            <a:spLocks noGrp="1"/>
          </p:cNvSpPr>
          <p:nvPr>
            <p:ph type="body" sz="quarter" idx="14"/>
          </p:nvPr>
        </p:nvSpPr>
        <p:spPr>
          <a:xfrm>
            <a:off x="838198" y="4932404"/>
            <a:ext cx="4191000" cy="752623"/>
          </a:xfrm>
        </p:spPr>
        <p:txBody>
          <a:bodyPr>
            <a:noAutofit/>
          </a:bodyPr>
          <a:lstStyle/>
          <a:p>
            <a:pPr lvl="0"/>
            <a:endParaRPr lang="en-US" dirty="0"/>
          </a:p>
        </p:txBody>
      </p:sp>
      <p:sp>
        <p:nvSpPr>
          <p:cNvPr id="16" name="Text Placeholder 6">
            <a:extLst>
              <a:ext uri="{FF2B5EF4-FFF2-40B4-BE49-F238E27FC236}">
                <a16:creationId xmlns="" xmlns:a16="http://schemas.microsoft.com/office/drawing/2014/main" id="{D6EC6899-2295-456F-A50C-40692C3BCECC}"/>
              </a:ext>
            </a:extLst>
          </p:cNvPr>
          <p:cNvSpPr>
            <a:spLocks noGrp="1"/>
          </p:cNvSpPr>
          <p:nvPr>
            <p:ph type="body" sz="quarter" idx="15"/>
          </p:nvPr>
        </p:nvSpPr>
        <p:spPr>
          <a:xfrm>
            <a:off x="838198" y="2665513"/>
            <a:ext cx="4191002" cy="1117600"/>
          </a:xfrm>
        </p:spPr>
        <p:txBody>
          <a:bodyPr>
            <a:noAutofit/>
          </a:bodyPr>
          <a:lstStyle/>
          <a:p>
            <a:pPr lvl="0"/>
            <a:endParaRPr lang="en-US" dirty="0"/>
          </a:p>
        </p:txBody>
      </p:sp>
      <p:sp>
        <p:nvSpPr>
          <p:cNvPr id="17" name="Text Placeholder 10">
            <a:extLst>
              <a:ext uri="{FF2B5EF4-FFF2-40B4-BE49-F238E27FC236}">
                <a16:creationId xmlns="" xmlns:a16="http://schemas.microsoft.com/office/drawing/2014/main" id="{1731F56A-F122-43FD-A21C-2186B172919B}"/>
              </a:ext>
            </a:extLst>
          </p:cNvPr>
          <p:cNvSpPr>
            <a:spLocks noGrp="1"/>
          </p:cNvSpPr>
          <p:nvPr>
            <p:ph type="body" sz="quarter" idx="16"/>
          </p:nvPr>
        </p:nvSpPr>
        <p:spPr>
          <a:xfrm>
            <a:off x="5151123" y="2663926"/>
            <a:ext cx="4023358" cy="1119187"/>
          </a:xfrm>
        </p:spPr>
        <p:txBody>
          <a:bodyPr>
            <a:noAutofit/>
          </a:bodyPr>
          <a:lstStyle>
            <a:lvl1pPr marL="0" indent="0">
              <a:buNone/>
              <a:defRPr/>
            </a:lvl1pPr>
          </a:lstStyle>
          <a:p>
            <a:pPr lvl="0"/>
            <a:endParaRPr lang="en-US" dirty="0"/>
          </a:p>
        </p:txBody>
      </p:sp>
      <p:sp>
        <p:nvSpPr>
          <p:cNvPr id="18" name="Text Placeholder 8">
            <a:extLst>
              <a:ext uri="{FF2B5EF4-FFF2-40B4-BE49-F238E27FC236}">
                <a16:creationId xmlns="" xmlns:a16="http://schemas.microsoft.com/office/drawing/2014/main" id="{DFCBF4D2-3395-4AC8-8611-2DF8766D475B}"/>
              </a:ext>
            </a:extLst>
          </p:cNvPr>
          <p:cNvSpPr>
            <a:spLocks noGrp="1"/>
          </p:cNvSpPr>
          <p:nvPr>
            <p:ph type="body" sz="quarter" idx="17"/>
          </p:nvPr>
        </p:nvSpPr>
        <p:spPr>
          <a:xfrm>
            <a:off x="838200" y="3962400"/>
            <a:ext cx="4191000" cy="795338"/>
          </a:xfrm>
        </p:spPr>
        <p:txBody>
          <a:bodyPr>
            <a:noAutofit/>
          </a:bodyPr>
          <a:lstStyle/>
          <a:p>
            <a:pPr lvl="0"/>
            <a:endParaRPr lang="en-US" dirty="0"/>
          </a:p>
        </p:txBody>
      </p:sp>
      <p:sp>
        <p:nvSpPr>
          <p:cNvPr id="19" name="Text Placeholder 12">
            <a:extLst>
              <a:ext uri="{FF2B5EF4-FFF2-40B4-BE49-F238E27FC236}">
                <a16:creationId xmlns="" xmlns:a16="http://schemas.microsoft.com/office/drawing/2014/main" id="{F4E16FF0-6496-4CD7-8C5E-68B8E388042E}"/>
              </a:ext>
            </a:extLst>
          </p:cNvPr>
          <p:cNvSpPr>
            <a:spLocks noGrp="1"/>
          </p:cNvSpPr>
          <p:nvPr>
            <p:ph type="body" sz="quarter" idx="18"/>
          </p:nvPr>
        </p:nvSpPr>
        <p:spPr>
          <a:xfrm>
            <a:off x="5151438" y="3962400"/>
            <a:ext cx="4022725" cy="969963"/>
          </a:xfrm>
        </p:spPr>
        <p:txBody>
          <a:bodyPr>
            <a:noAutofit/>
          </a:bodyPr>
          <a:lstStyle/>
          <a:p>
            <a:pPr lvl="0"/>
            <a:endParaRPr lang="en-US" dirty="0"/>
          </a:p>
        </p:txBody>
      </p:sp>
      <p:sp>
        <p:nvSpPr>
          <p:cNvPr id="3" name="Picture Placeholder 2">
            <a:extLst>
              <a:ext uri="{FF2B5EF4-FFF2-40B4-BE49-F238E27FC236}">
                <a16:creationId xmlns="" xmlns:a16="http://schemas.microsoft.com/office/drawing/2014/main" id="{A7D3D31C-1188-4F61-B19A-3E6BFC0D9833}"/>
              </a:ext>
            </a:extLst>
          </p:cNvPr>
          <p:cNvSpPr>
            <a:spLocks noGrp="1"/>
          </p:cNvSpPr>
          <p:nvPr>
            <p:ph type="pic" sz="quarter" idx="19"/>
          </p:nvPr>
        </p:nvSpPr>
        <p:spPr>
          <a:xfrm>
            <a:off x="9398000" y="2663825"/>
            <a:ext cx="2425700" cy="1119188"/>
          </a:xfrm>
        </p:spPr>
        <p:txBody>
          <a:bodyPr/>
          <a:lstStyle>
            <a:lvl1pPr marL="0" indent="0">
              <a:buNone/>
              <a:defRPr/>
            </a:lvl1pPr>
          </a:lstStyle>
          <a:p>
            <a:endParaRPr lang="en-US" dirty="0"/>
          </a:p>
        </p:txBody>
      </p:sp>
      <p:sp>
        <p:nvSpPr>
          <p:cNvPr id="5" name="Picture Placeholder 4">
            <a:extLst>
              <a:ext uri="{FF2B5EF4-FFF2-40B4-BE49-F238E27FC236}">
                <a16:creationId xmlns="" xmlns:a16="http://schemas.microsoft.com/office/drawing/2014/main" id="{A677B54F-C458-4DFF-ACC8-37CE3916EF76}"/>
              </a:ext>
            </a:extLst>
          </p:cNvPr>
          <p:cNvSpPr>
            <a:spLocks noGrp="1"/>
          </p:cNvSpPr>
          <p:nvPr>
            <p:ph type="pic" sz="quarter" idx="20"/>
          </p:nvPr>
        </p:nvSpPr>
        <p:spPr>
          <a:xfrm>
            <a:off x="9398000" y="3962400"/>
            <a:ext cx="2425700" cy="1231900"/>
          </a:xfrm>
        </p:spPr>
        <p:txBody>
          <a:bodyPr/>
          <a:lstStyle>
            <a:lvl1pPr marL="0" indent="0">
              <a:buNone/>
              <a:defRPr/>
            </a:lvl1pPr>
          </a:lstStyle>
          <a:p>
            <a:endParaRPr lang="en-US"/>
          </a:p>
        </p:txBody>
      </p:sp>
    </p:spTree>
    <p:extLst>
      <p:ext uri="{BB962C8B-B14F-4D97-AF65-F5344CB8AC3E}">
        <p14:creationId xmlns:p14="http://schemas.microsoft.com/office/powerpoint/2010/main" val="40307063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F5132534-7197-4594-B0E6-D8F937DE394A}"/>
              </a:ext>
            </a:extLst>
          </p:cNvPr>
          <p:cNvSpPr>
            <a:spLocks noGrp="1"/>
          </p:cNvSpPr>
          <p:nvPr>
            <p:ph type="body" sz="quarter" idx="12"/>
          </p:nvPr>
        </p:nvSpPr>
        <p:spPr>
          <a:xfrm>
            <a:off x="838200" y="1463040"/>
            <a:ext cx="10515600" cy="1717675"/>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 xmlns:a16="http://schemas.microsoft.com/office/drawing/2014/main" id="{70D71DF3-4ECB-4006-862E-FC5A432D616B}"/>
              </a:ext>
            </a:extLst>
          </p:cNvPr>
          <p:cNvSpPr>
            <a:spLocks noGrp="1"/>
          </p:cNvSpPr>
          <p:nvPr>
            <p:ph type="pic" sz="quarter" idx="13"/>
          </p:nvPr>
        </p:nvSpPr>
        <p:spPr>
          <a:xfrm>
            <a:off x="838199" y="3798888"/>
            <a:ext cx="10515599" cy="2033587"/>
          </a:xfrm>
        </p:spPr>
        <p:txBody>
          <a:bodyPr/>
          <a:lstStyle/>
          <a:p>
            <a:endParaRPr lang="en-US" dirty="0"/>
          </a:p>
        </p:txBody>
      </p:sp>
      <p:sp>
        <p:nvSpPr>
          <p:cNvPr id="10" name="Title Placeholder 1">
            <a:extLst>
              <a:ext uri="{FF2B5EF4-FFF2-40B4-BE49-F238E27FC236}">
                <a16:creationId xmlns="" xmlns:a16="http://schemas.microsoft.com/office/drawing/2014/main" id="{922AEDB0-F518-4BE4-9C10-E57E5FF05926}"/>
              </a:ext>
            </a:extLst>
          </p:cNvPr>
          <p:cNvSpPr>
            <a:spLocks noGrp="1"/>
          </p:cNvSpPr>
          <p:nvPr>
            <p:ph type="title"/>
          </p:nvPr>
        </p:nvSpPr>
        <p:spPr>
          <a:xfrm>
            <a:off x="838200" y="640080"/>
            <a:ext cx="10515600" cy="73152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3217797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 xmlns:a16="http://schemas.microsoft.com/office/drawing/2014/main" id="{64D3D325-AFC7-420E-9B2A-3CD217556ACE}"/>
              </a:ext>
            </a:extLst>
          </p:cNvPr>
          <p:cNvSpPr>
            <a:spLocks noGrp="1"/>
          </p:cNvSpPr>
          <p:nvPr>
            <p:ph type="pic" sz="quarter" idx="12"/>
          </p:nvPr>
        </p:nvSpPr>
        <p:spPr>
          <a:xfrm>
            <a:off x="838200" y="1487905"/>
            <a:ext cx="10515600" cy="4380497"/>
          </a:xfrm>
        </p:spPr>
        <p:txBody>
          <a:bodyPr/>
          <a:lstStyle/>
          <a:p>
            <a:endParaRPr lang="en-US"/>
          </a:p>
        </p:txBody>
      </p:sp>
      <p:sp>
        <p:nvSpPr>
          <p:cNvPr id="8" name="Title 1">
            <a:extLst>
              <a:ext uri="{FF2B5EF4-FFF2-40B4-BE49-F238E27FC236}">
                <a16:creationId xmlns="" xmlns:a16="http://schemas.microsoft.com/office/drawing/2014/main" id="{C74D00C6-6E1F-46D1-9DE7-23AFDE4D4CB6}"/>
              </a:ext>
            </a:extLst>
          </p:cNvPr>
          <p:cNvSpPr>
            <a:spLocks noGrp="1"/>
          </p:cNvSpPr>
          <p:nvPr>
            <p:ph type="title"/>
          </p:nvPr>
        </p:nvSpPr>
        <p:spPr>
          <a:xfrm>
            <a:off x="838200" y="672165"/>
            <a:ext cx="10515600" cy="683394"/>
          </a:xfrm>
        </p:spPr>
        <p:txBody>
          <a:bodyPr/>
          <a:lstStyle/>
          <a:p>
            <a:r>
              <a:rPr lang="en-US" dirty="0"/>
              <a:t>Click to edit Master title style</a:t>
            </a:r>
          </a:p>
        </p:txBody>
      </p:sp>
    </p:spTree>
    <p:extLst>
      <p:ext uri="{BB962C8B-B14F-4D97-AF65-F5344CB8AC3E}">
        <p14:creationId xmlns:p14="http://schemas.microsoft.com/office/powerpoint/2010/main" val="20027916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08571C-2EE6-4BCA-BC9D-DAB077B5FDFE}"/>
              </a:ext>
            </a:extLst>
          </p:cNvPr>
          <p:cNvSpPr>
            <a:spLocks noGrp="1"/>
          </p:cNvSpPr>
          <p:nvPr>
            <p:ph type="title"/>
          </p:nvPr>
        </p:nvSpPr>
        <p:spPr/>
        <p:txBody>
          <a:bodyPr>
            <a:noAutofit/>
          </a:bodyPr>
          <a:lstStyle/>
          <a:p>
            <a:r>
              <a:rPr lang="en-US"/>
              <a:t>Click to edit Master title style</a:t>
            </a:r>
          </a:p>
        </p:txBody>
      </p:sp>
      <p:sp>
        <p:nvSpPr>
          <p:cNvPr id="6" name="Text Placeholder 5">
            <a:extLst>
              <a:ext uri="{FF2B5EF4-FFF2-40B4-BE49-F238E27FC236}">
                <a16:creationId xmlns="" xmlns:a16="http://schemas.microsoft.com/office/drawing/2014/main" id="{47B73989-E7B0-4145-A9EE-90102F3EB7C5}"/>
              </a:ext>
            </a:extLst>
          </p:cNvPr>
          <p:cNvSpPr>
            <a:spLocks noGrp="1"/>
          </p:cNvSpPr>
          <p:nvPr>
            <p:ph type="body" sz="quarter" idx="12"/>
          </p:nvPr>
        </p:nvSpPr>
        <p:spPr>
          <a:xfrm>
            <a:off x="838199" y="1463040"/>
            <a:ext cx="10515601" cy="796668"/>
          </a:xfrm>
        </p:spPr>
        <p:txBody>
          <a:bodyPr>
            <a:noAutofit/>
          </a:bodyPr>
          <a:lstStyle/>
          <a:p>
            <a:pPr lvl="0"/>
            <a:endParaRPr lang="en-US" dirty="0"/>
          </a:p>
        </p:txBody>
      </p:sp>
      <p:sp>
        <p:nvSpPr>
          <p:cNvPr id="8" name="Table Placeholder 7">
            <a:extLst>
              <a:ext uri="{FF2B5EF4-FFF2-40B4-BE49-F238E27FC236}">
                <a16:creationId xmlns="" xmlns:a16="http://schemas.microsoft.com/office/drawing/2014/main" id="{BDDC7081-8999-448E-A439-014AD4748F4B}"/>
              </a:ext>
            </a:extLst>
          </p:cNvPr>
          <p:cNvSpPr>
            <a:spLocks noGrp="1"/>
          </p:cNvSpPr>
          <p:nvPr>
            <p:ph type="tbl" sz="quarter" idx="13"/>
          </p:nvPr>
        </p:nvSpPr>
        <p:spPr>
          <a:xfrm>
            <a:off x="838199" y="2881056"/>
            <a:ext cx="10515601" cy="2870457"/>
          </a:xfrm>
        </p:spPr>
        <p:txBody>
          <a:bodyPr>
            <a:noAutofit/>
          </a:bodyPr>
          <a:lstStyle/>
          <a:p>
            <a:endParaRPr lang="en-US"/>
          </a:p>
        </p:txBody>
      </p:sp>
    </p:spTree>
    <p:extLst>
      <p:ext uri="{BB962C8B-B14F-4D97-AF65-F5344CB8AC3E}">
        <p14:creationId xmlns:p14="http://schemas.microsoft.com/office/powerpoint/2010/main" val="2959289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4AD8BEAE-94DE-4FC2-93BE-5CE3957130FE}"/>
              </a:ext>
            </a:extLst>
          </p:cNvPr>
          <p:cNvSpPr>
            <a:spLocks noGrp="1"/>
          </p:cNvSpPr>
          <p:nvPr>
            <p:ph type="title"/>
          </p:nvPr>
        </p:nvSpPr>
        <p:spPr>
          <a:xfrm>
            <a:off x="838200" y="672165"/>
            <a:ext cx="10515600" cy="683394"/>
          </a:xfrm>
        </p:spPr>
        <p:txBody>
          <a:bodyPr/>
          <a:lstStyle/>
          <a:p>
            <a:r>
              <a:rPr lang="en-US" dirty="0"/>
              <a:t>Click to edit Master title style</a:t>
            </a:r>
          </a:p>
        </p:txBody>
      </p:sp>
      <p:sp>
        <p:nvSpPr>
          <p:cNvPr id="3" name="Content Placeholder 2">
            <a:extLst>
              <a:ext uri="{FF2B5EF4-FFF2-40B4-BE49-F238E27FC236}">
                <a16:creationId xmlns="" xmlns:a16="http://schemas.microsoft.com/office/drawing/2014/main" id="{5A491925-A4E4-47B7-8B28-497CC97D156F}"/>
              </a:ext>
            </a:extLst>
          </p:cNvPr>
          <p:cNvSpPr>
            <a:spLocks noGrp="1"/>
          </p:cNvSpPr>
          <p:nvPr>
            <p:ph sz="quarter" idx="14"/>
          </p:nvPr>
        </p:nvSpPr>
        <p:spPr>
          <a:xfrm>
            <a:off x="838199" y="1484647"/>
            <a:ext cx="10515599" cy="1717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 xmlns:a16="http://schemas.microsoft.com/office/drawing/2014/main" id="{DA957059-0B5F-482A-90F0-E1557C6CFB7C}"/>
              </a:ext>
            </a:extLst>
          </p:cNvPr>
          <p:cNvSpPr>
            <a:spLocks noGrp="1"/>
          </p:cNvSpPr>
          <p:nvPr>
            <p:ph sz="quarter" idx="15"/>
          </p:nvPr>
        </p:nvSpPr>
        <p:spPr>
          <a:xfrm>
            <a:off x="838198" y="3267241"/>
            <a:ext cx="10515600" cy="256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992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4AD8BEAE-94DE-4FC2-93BE-5CE3957130FE}"/>
              </a:ext>
            </a:extLst>
          </p:cNvPr>
          <p:cNvSpPr>
            <a:spLocks noGrp="1"/>
          </p:cNvSpPr>
          <p:nvPr>
            <p:ph type="title"/>
          </p:nvPr>
        </p:nvSpPr>
        <p:spPr>
          <a:xfrm>
            <a:off x="838200" y="672165"/>
            <a:ext cx="10515600" cy="683394"/>
          </a:xfrm>
        </p:spPr>
        <p:txBody>
          <a:bodyPr/>
          <a:lstStyle/>
          <a:p>
            <a:r>
              <a:rPr lang="en-US" dirty="0"/>
              <a:t>Click to edit Master title style</a:t>
            </a:r>
          </a:p>
        </p:txBody>
      </p:sp>
      <p:sp>
        <p:nvSpPr>
          <p:cNvPr id="8" name="Picture Placeholder 7">
            <a:extLst>
              <a:ext uri="{FF2B5EF4-FFF2-40B4-BE49-F238E27FC236}">
                <a16:creationId xmlns="" xmlns:a16="http://schemas.microsoft.com/office/drawing/2014/main" id="{70D71DF3-4ECB-4006-862E-FC5A432D616B}"/>
              </a:ext>
            </a:extLst>
          </p:cNvPr>
          <p:cNvSpPr>
            <a:spLocks noGrp="1"/>
          </p:cNvSpPr>
          <p:nvPr>
            <p:ph type="pic" sz="quarter" idx="13"/>
          </p:nvPr>
        </p:nvSpPr>
        <p:spPr>
          <a:xfrm>
            <a:off x="838199" y="3324560"/>
            <a:ext cx="10515600" cy="2507915"/>
          </a:xfrm>
        </p:spPr>
        <p:txBody>
          <a:bodyPr/>
          <a:lstStyle/>
          <a:p>
            <a:endParaRPr lang="en-US" dirty="0"/>
          </a:p>
        </p:txBody>
      </p:sp>
      <p:sp>
        <p:nvSpPr>
          <p:cNvPr id="3" name="Content Placeholder 2">
            <a:extLst>
              <a:ext uri="{FF2B5EF4-FFF2-40B4-BE49-F238E27FC236}">
                <a16:creationId xmlns="" xmlns:a16="http://schemas.microsoft.com/office/drawing/2014/main" id="{CC3175F0-575B-45E3-9D12-3888BC4741CE}"/>
              </a:ext>
            </a:extLst>
          </p:cNvPr>
          <p:cNvSpPr>
            <a:spLocks noGrp="1"/>
          </p:cNvSpPr>
          <p:nvPr>
            <p:ph sz="quarter" idx="14"/>
          </p:nvPr>
        </p:nvSpPr>
        <p:spPr>
          <a:xfrm>
            <a:off x="838200" y="1479717"/>
            <a:ext cx="10515600" cy="1736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81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498220E2-3EEA-4367-B618-CBFCF667318B}"/>
              </a:ext>
            </a:extLst>
          </p:cNvPr>
          <p:cNvSpPr>
            <a:spLocks noGrp="1"/>
          </p:cNvSpPr>
          <p:nvPr>
            <p:ph type="title"/>
          </p:nvPr>
        </p:nvSpPr>
        <p:spPr>
          <a:xfrm>
            <a:off x="838200" y="672165"/>
            <a:ext cx="10515600" cy="683394"/>
          </a:xfrm>
        </p:spPr>
        <p:txBody>
          <a:bodyPr/>
          <a:lstStyle/>
          <a:p>
            <a:r>
              <a:rPr lang="en-US" dirty="0"/>
              <a:t>Click to edit Master title style</a:t>
            </a:r>
          </a:p>
        </p:txBody>
      </p:sp>
      <p:sp>
        <p:nvSpPr>
          <p:cNvPr id="7" name="Content Placeholder 6">
            <a:extLst>
              <a:ext uri="{FF2B5EF4-FFF2-40B4-BE49-F238E27FC236}">
                <a16:creationId xmlns="" xmlns:a16="http://schemas.microsoft.com/office/drawing/2014/main" id="{6708F6CF-5DA4-462A-A592-19C0067EC627}"/>
              </a:ext>
            </a:extLst>
          </p:cNvPr>
          <p:cNvSpPr>
            <a:spLocks noGrp="1"/>
          </p:cNvSpPr>
          <p:nvPr>
            <p:ph sz="quarter" idx="14"/>
          </p:nvPr>
        </p:nvSpPr>
        <p:spPr>
          <a:xfrm>
            <a:off x="838200" y="3535363"/>
            <a:ext cx="10515600" cy="2149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 xmlns:a16="http://schemas.microsoft.com/office/drawing/2014/main" id="{BAE83F40-5BEE-4F50-A746-0D46ECBE2A52}"/>
              </a:ext>
            </a:extLst>
          </p:cNvPr>
          <p:cNvSpPr>
            <a:spLocks noGrp="1"/>
          </p:cNvSpPr>
          <p:nvPr>
            <p:ph sz="quarter" idx="15"/>
          </p:nvPr>
        </p:nvSpPr>
        <p:spPr>
          <a:xfrm>
            <a:off x="838200" y="2244725"/>
            <a:ext cx="10515600" cy="1184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 xmlns:a16="http://schemas.microsoft.com/office/drawing/2014/main" id="{1898710C-BAB6-43EA-B069-01B34F7D7846}"/>
              </a:ext>
            </a:extLst>
          </p:cNvPr>
          <p:cNvSpPr>
            <a:spLocks noGrp="1"/>
          </p:cNvSpPr>
          <p:nvPr>
            <p:ph sz="quarter" idx="16"/>
          </p:nvPr>
        </p:nvSpPr>
        <p:spPr>
          <a:xfrm>
            <a:off x="838200" y="1483059"/>
            <a:ext cx="10515600" cy="682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144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image" Target="../media/image2.png"/><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tags" Target="../tags/tag1.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theme" Target="../theme/theme2.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56122"/>
            <a:ext cx="10515600" cy="7270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463040"/>
            <a:ext cx="10515600" cy="45720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0" y="0"/>
            <a:ext cx="12192000" cy="464388"/>
          </a:xfrm>
          <a:prstGeom prst="rect">
            <a:avLst/>
          </a:prstGeom>
          <a:solidFill>
            <a:srgbClr val="6A9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0" y="464388"/>
            <a:ext cx="12192000" cy="914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0" y="6111241"/>
            <a:ext cx="12192000" cy="137160"/>
          </a:xfrm>
          <a:prstGeom prst="rect">
            <a:avLst/>
          </a:prstGeom>
          <a:solidFill>
            <a:srgbClr val="6A9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248401"/>
            <a:ext cx="12192000" cy="9144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pyright">
            <a:extLst>
              <a:ext uri="{FF2B5EF4-FFF2-40B4-BE49-F238E27FC236}">
                <a16:creationId xmlns="" xmlns:a16="http://schemas.microsoft.com/office/drawing/2014/main" id="{1849117E-53DA-4BD2-B10B-9FFF5A76ADFB}"/>
              </a:ext>
              <a:ext uri="{C183D7F6-B498-43B3-948B-1728B52AA6E4}">
                <adec:decorative xmlns=""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p>
            <a:pPr algn="ctr"/>
            <a:r>
              <a:rPr lang="en-US" sz="900" dirty="0">
                <a:solidFill>
                  <a:schemeClr val="tx1">
                    <a:lumMod val="60000"/>
                    <a:lumOff val="40000"/>
                  </a:schemeClr>
                </a:solidFill>
                <a:latin typeface="Arial" panose="020B0604020202020204" pitchFamily="34" charset="0"/>
                <a:cs typeface="Arial" panose="020B0604020202020204" pitchFamily="34" charset="0"/>
              </a:rPr>
              <a:t>© 2021</a:t>
            </a:r>
            <a:r>
              <a:rPr lang="en-US" sz="900" baseline="0" dirty="0">
                <a:solidFill>
                  <a:schemeClr val="tx1">
                    <a:lumMod val="60000"/>
                    <a:lumOff val="40000"/>
                  </a:schemeClr>
                </a:solidFill>
                <a:latin typeface="Arial" panose="020B0604020202020204" pitchFamily="34" charset="0"/>
                <a:cs typeface="Arial" panose="020B0604020202020204" pitchFamily="34" charset="0"/>
              </a:rPr>
              <a:t> </a:t>
            </a:r>
            <a:r>
              <a:rPr lang="en-US" sz="900" dirty="0">
                <a:solidFill>
                  <a:schemeClr val="tx1">
                    <a:lumMod val="60000"/>
                    <a:lumOff val="40000"/>
                  </a:schemeClr>
                </a:solidFill>
                <a:latin typeface="Arial" panose="020B0604020202020204" pitchFamily="34" charset="0"/>
                <a:cs typeface="Arial" panose="020B0604020202020204" pitchFamily="34" charset="0"/>
              </a:rPr>
              <a:t>Cengage Learning. All Rights Reserved. May not be scanned, copied or duplicated, or posted to a publicly accessible website, in whole or in part.</a:t>
            </a:r>
          </a:p>
        </p:txBody>
      </p:sp>
    </p:spTree>
    <p:extLst>
      <p:ext uri="{BB962C8B-B14F-4D97-AF65-F5344CB8AC3E}">
        <p14:creationId xmlns:p14="http://schemas.microsoft.com/office/powerpoint/2010/main" val="3911913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86" r:id="rId3"/>
    <p:sldLayoutId id="2147483651" r:id="rId4"/>
    <p:sldLayoutId id="2147483707" r:id="rId5"/>
    <p:sldLayoutId id="2147483661" r:id="rId6"/>
    <p:sldLayoutId id="2147483662" r:id="rId7"/>
    <p:sldLayoutId id="2147483708" r:id="rId8"/>
    <p:sldLayoutId id="2147483664" r:id="rId9"/>
    <p:sldLayoutId id="2147483665" r:id="rId10"/>
    <p:sldLayoutId id="2147483709" r:id="rId11"/>
    <p:sldLayoutId id="2147483666" r:id="rId12"/>
    <p:sldLayoutId id="2147483699" r:id="rId13"/>
    <p:sldLayoutId id="2147483667" r:id="rId14"/>
    <p:sldLayoutId id="2147483668" r:id="rId15"/>
    <p:sldLayoutId id="2147483669" r:id="rId16"/>
    <p:sldLayoutId id="2147483670" r:id="rId17"/>
    <p:sldLayoutId id="2147483652" r:id="rId18"/>
    <p:sldLayoutId id="2147483653" r:id="rId19"/>
    <p:sldLayoutId id="2147483654" r:id="rId20"/>
    <p:sldLayoutId id="2147483655" r:id="rId21"/>
    <p:sldLayoutId id="2147483656" r:id="rId22"/>
    <p:sldLayoutId id="2147483657" r:id="rId23"/>
    <p:sldLayoutId id="2147483658" r:id="rId24"/>
    <p:sldLayoutId id="2147483659"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dirty="0"/>
              <a:t>Slide Title</a:t>
            </a:r>
            <a:br>
              <a:rPr lang="en-US" dirty="0"/>
            </a:br>
            <a:endParaRPr lang="en-US" dirty="0"/>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dirty="0"/>
              <a:t>First Level</a:t>
            </a:r>
          </a:p>
          <a:p>
            <a:pPr lvl="1"/>
            <a:r>
              <a:rPr lang="en-US" dirty="0"/>
              <a:t>Second level</a:t>
            </a:r>
          </a:p>
          <a:p>
            <a:pPr lvl="2"/>
            <a:r>
              <a:rPr lang="en-US" dirty="0"/>
              <a:t>Third level</a:t>
            </a:r>
          </a:p>
        </p:txBody>
      </p:sp>
      <p:pic>
        <p:nvPicPr>
          <p:cNvPr id="5" name="Logo">
            <a:extLst>
              <a:ext uri="{FF2B5EF4-FFF2-40B4-BE49-F238E27FC236}">
                <a16:creationId xmlns="" xmlns:a16="http://schemas.microsoft.com/office/drawing/2014/main" id="{7D9DE7A7-3324-4B9D-A406-42B62C5A8F9E}"/>
              </a:ext>
              <a:ext uri="{C183D7F6-B498-43B3-948B-1728B52AA6E4}">
                <adec:decorative xmlns="" xmlns:adec="http://schemas.microsoft.com/office/drawing/2017/decorative" val="1"/>
              </a:ext>
            </a:extLst>
          </p:cNvPr>
          <p:cNvPicPr>
            <a:picLocks noChangeAspect="1"/>
          </p:cNvPicPr>
          <p:nvPr userDrawn="1"/>
        </p:nvPicPr>
        <p:blipFill>
          <a:blip r:embed="rId38" cstate="print">
            <a:extLst>
              <a:ext uri="{28A0092B-C50C-407E-A947-70E740481C1C}">
                <a14:useLocalDpi xmlns:a14="http://schemas.microsoft.com/office/drawing/2010/main" val="0"/>
              </a:ext>
            </a:extLst>
          </a:blip>
          <a:srcRect/>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 xmlns:a16="http://schemas.microsoft.com/office/drawing/2014/main" id="{0E6636BF-D3CC-4DFC-A057-41CF18719446}"/>
              </a:ext>
              <a:ext uri="{C183D7F6-B498-43B3-948B-1728B52AA6E4}">
                <adec:decorative xmlns=""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p>
            <a:pPr algn="ctr"/>
            <a:r>
              <a:rPr lang="en-US" sz="900" dirty="0">
                <a:solidFill>
                  <a:schemeClr val="tx1">
                    <a:lumMod val="60000"/>
                    <a:lumOff val="40000"/>
                  </a:schemeClr>
                </a:solidFill>
                <a:latin typeface="Arial" panose="020B0604020202020204" pitchFamily="34" charset="0"/>
                <a:cs typeface="Arial" panose="020B0604020202020204" pitchFamily="34" charset="0"/>
              </a:rPr>
              <a:t>© 2021</a:t>
            </a:r>
            <a:r>
              <a:rPr lang="en-US" sz="900" baseline="0" dirty="0">
                <a:solidFill>
                  <a:schemeClr val="tx1">
                    <a:lumMod val="60000"/>
                    <a:lumOff val="40000"/>
                  </a:schemeClr>
                </a:solidFill>
                <a:latin typeface="Arial" panose="020B0604020202020204" pitchFamily="34" charset="0"/>
                <a:cs typeface="Arial" panose="020B0604020202020204" pitchFamily="34" charset="0"/>
              </a:rPr>
              <a:t> </a:t>
            </a:r>
            <a:r>
              <a:rPr lang="en-US" sz="900" dirty="0">
                <a:solidFill>
                  <a:schemeClr val="tx1">
                    <a:lumMod val="60000"/>
                    <a:lumOff val="40000"/>
                  </a:schemeClr>
                </a:solidFill>
                <a:latin typeface="Arial" panose="020B0604020202020204" pitchFamily="34" charset="0"/>
                <a:cs typeface="Arial" panose="020B0604020202020204"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 xmlns:a16="http://schemas.microsoft.com/office/drawing/2014/main" id="{69B8FC9A-ED05-42CA-9228-35082338CFF6}"/>
              </a:ext>
              <a:ext uri="{C183D7F6-B498-43B3-948B-1728B52AA6E4}">
                <adec:decorative xmlns="" xmlns:adec="http://schemas.microsoft.com/office/drawing/2017/decorative" val="1"/>
              </a:ext>
            </a:extLst>
          </p:cNvPr>
          <p:cNvSpPr/>
          <p:nvPr userDrawn="1"/>
        </p:nvSpPr>
        <p:spPr>
          <a:xfrm>
            <a:off x="11937872" y="0"/>
            <a:ext cx="254127" cy="68580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1FC69483-BC4E-456F-B0B8-D2823A424DD5}"/>
              </a:ext>
              <a:ext uri="{C183D7F6-B498-43B3-948B-1728B52AA6E4}">
                <adec:decorative xmlns=""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8D74B821-92A8-4FA3-91FE-CA155C46F51E}"/>
              </a:ext>
              <a:ext uri="{C183D7F6-B498-43B3-948B-1728B52AA6E4}">
                <adec:decorative xmlns=""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A248EB65-A8B8-4FAA-AE70-6C7C6AC4BE68}"/>
              </a:ext>
              <a:ext uri="{C183D7F6-B498-43B3-948B-1728B52AA6E4}">
                <adec:decorative xmlns="" xmlns:adec="http://schemas.microsoft.com/office/drawing/2017/decorative" val="1"/>
              </a:ext>
            </a:extLst>
          </p:cNvPr>
          <p:cNvSpPr/>
          <p:nvPr userDrawn="1"/>
        </p:nvSpPr>
        <p:spPr>
          <a:xfrm>
            <a:off x="11937872" y="2444919"/>
            <a:ext cx="257369" cy="1927055"/>
          </a:xfrm>
          <a:prstGeom prst="rect">
            <a:avLst/>
          </a:prstGeom>
          <a:solidFill>
            <a:srgbClr val="6A9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37"/>
    </p:custDataLst>
    <p:extLst>
      <p:ext uri="{BB962C8B-B14F-4D97-AF65-F5344CB8AC3E}">
        <p14:creationId xmlns:p14="http://schemas.microsoft.com/office/powerpoint/2010/main" val="151574976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7" r:id="rId15"/>
    <p:sldLayoutId id="2147483688" r:id="rId16"/>
    <p:sldLayoutId id="2147483691" r:id="rId17"/>
    <p:sldLayoutId id="2147483693" r:id="rId18"/>
    <p:sldLayoutId id="2147483694" r:id="rId19"/>
    <p:sldLayoutId id="2147483696" r:id="rId20"/>
    <p:sldLayoutId id="2147483697" r:id="rId21"/>
    <p:sldLayoutId id="2147483698" r:id="rId22"/>
    <p:sldLayoutId id="2147483700" r:id="rId23"/>
    <p:sldLayoutId id="2147483701" r:id="rId24"/>
    <p:sldLayoutId id="2147483702" r:id="rId25"/>
    <p:sldLayoutId id="2147483703" r:id="rId26"/>
    <p:sldLayoutId id="2147483704" r:id="rId27"/>
    <p:sldLayoutId id="2147483705" r:id="rId28"/>
    <p:sldLayoutId id="2147483706" r:id="rId29"/>
    <p:sldLayoutId id="2147483710" r:id="rId30"/>
    <p:sldLayoutId id="2147483711" r:id="rId31"/>
    <p:sldLayoutId id="2147483713" r:id="rId32"/>
    <p:sldLayoutId id="2147483714" r:id="rId33"/>
    <p:sldLayoutId id="2147483715" r:id="rId34"/>
    <p:sldLayoutId id="2147483716" r:id="rId35"/>
  </p:sldLayoutIdLst>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72337"/>
            <a:ext cx="10515600" cy="1118351"/>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949EBC64-41CB-41B8-B6DF-9B1367312BD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a:spLocks noChangeArrowheads="1"/>
          </p:cNvSpPr>
          <p:nvPr userDrawn="1"/>
        </p:nvSpPr>
        <p:spPr bwMode="auto">
          <a:xfrm>
            <a:off x="838200" y="6448510"/>
            <a:ext cx="9442837" cy="190438"/>
          </a:xfrm>
          <a:prstGeom prst="rect">
            <a:avLst/>
          </a:prstGeom>
          <a:noFill/>
          <a:ln w="12700">
            <a:noFill/>
            <a:miter lim="800000"/>
            <a:headEnd/>
            <a:tailEnd/>
          </a:ln>
          <a:effectLst/>
        </p:spPr>
        <p:txBody>
          <a:bodyPr wrap="square" lIns="67866" tIns="33338" rIns="67866" bIns="33338">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 2019 Cengage. All Rights Reserved</a:t>
            </a:r>
            <a:r>
              <a:rPr kumimoji="0" lang="en-US" sz="6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  </a:t>
            </a:r>
          </a:p>
        </p:txBody>
      </p:sp>
      <p:sp>
        <p:nvSpPr>
          <p:cNvPr id="8" name="Rectangle 7"/>
          <p:cNvSpPr/>
          <p:nvPr userDrawn="1"/>
        </p:nvSpPr>
        <p:spPr>
          <a:xfrm>
            <a:off x="0" y="0"/>
            <a:ext cx="12192000" cy="464388"/>
          </a:xfrm>
          <a:prstGeom prst="rect">
            <a:avLst/>
          </a:prstGeom>
          <a:solidFill>
            <a:srgbClr val="24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userDrawn="1"/>
        </p:nvSpPr>
        <p:spPr>
          <a:xfrm>
            <a:off x="0" y="464388"/>
            <a:ext cx="12192000" cy="91440"/>
          </a:xfrm>
          <a:prstGeom prst="rect">
            <a:avLst/>
          </a:prstGeom>
          <a:solidFill>
            <a:srgbClr val="3B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userDrawn="1"/>
        </p:nvSpPr>
        <p:spPr>
          <a:xfrm>
            <a:off x="0" y="6111241"/>
            <a:ext cx="12192000" cy="137160"/>
          </a:xfrm>
          <a:prstGeom prst="rect">
            <a:avLst/>
          </a:prstGeom>
          <a:solidFill>
            <a:srgbClr val="24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userDrawn="1"/>
        </p:nvSpPr>
        <p:spPr>
          <a:xfrm>
            <a:off x="0" y="6248401"/>
            <a:ext cx="12192000" cy="91440"/>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a:extLst>
              <a:ext uri="{FF2B5EF4-FFF2-40B4-BE49-F238E27FC236}">
                <a16:creationId xmlns="" xmlns:a16="http://schemas.microsoft.com/office/drawing/2014/main" id="{0533C622-4667-4B35-8935-2496475020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3455569"/>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72337"/>
            <a:ext cx="10515600" cy="1118351"/>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949EBC64-41CB-41B8-B6DF-9B1367312BD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a:spLocks noChangeArrowheads="1"/>
          </p:cNvSpPr>
          <p:nvPr userDrawn="1"/>
        </p:nvSpPr>
        <p:spPr bwMode="auto">
          <a:xfrm>
            <a:off x="838200" y="6448510"/>
            <a:ext cx="9442837" cy="190438"/>
          </a:xfrm>
          <a:prstGeom prst="rect">
            <a:avLst/>
          </a:prstGeom>
          <a:noFill/>
          <a:ln w="12700">
            <a:noFill/>
            <a:miter lim="800000"/>
            <a:headEnd/>
            <a:tailEnd/>
          </a:ln>
          <a:effectLst/>
        </p:spPr>
        <p:txBody>
          <a:bodyPr wrap="square" lIns="67866" tIns="33338" rIns="67866" bIns="33338">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 2019 Cengage. All Rights Reserved</a:t>
            </a:r>
            <a:r>
              <a:rPr kumimoji="0" lang="en-US" sz="6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  </a:t>
            </a:r>
          </a:p>
        </p:txBody>
      </p:sp>
      <p:sp>
        <p:nvSpPr>
          <p:cNvPr id="8" name="Rectangle 7"/>
          <p:cNvSpPr/>
          <p:nvPr userDrawn="1"/>
        </p:nvSpPr>
        <p:spPr>
          <a:xfrm>
            <a:off x="0" y="0"/>
            <a:ext cx="12192000" cy="464388"/>
          </a:xfrm>
          <a:prstGeom prst="rect">
            <a:avLst/>
          </a:prstGeom>
          <a:solidFill>
            <a:srgbClr val="24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userDrawn="1"/>
        </p:nvSpPr>
        <p:spPr>
          <a:xfrm>
            <a:off x="0" y="464388"/>
            <a:ext cx="12192000" cy="91440"/>
          </a:xfrm>
          <a:prstGeom prst="rect">
            <a:avLst/>
          </a:prstGeom>
          <a:solidFill>
            <a:srgbClr val="3B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userDrawn="1"/>
        </p:nvSpPr>
        <p:spPr>
          <a:xfrm>
            <a:off x="0" y="6111241"/>
            <a:ext cx="12192000" cy="137160"/>
          </a:xfrm>
          <a:prstGeom prst="rect">
            <a:avLst/>
          </a:prstGeom>
          <a:solidFill>
            <a:srgbClr val="24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userDrawn="1"/>
        </p:nvSpPr>
        <p:spPr>
          <a:xfrm>
            <a:off x="0" y="6248401"/>
            <a:ext cx="12192000" cy="91440"/>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a:extLst>
              <a:ext uri="{FF2B5EF4-FFF2-40B4-BE49-F238E27FC236}">
                <a16:creationId xmlns="" xmlns:a16="http://schemas.microsoft.com/office/drawing/2014/main" id="{0533C622-4667-4B35-8935-2496475020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7914134"/>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vmlDrawing" Target="../drawings/vmlDrawing2.vml"/><Relationship Id="rId5" Type="http://schemas.openxmlformats.org/officeDocument/2006/relationships/image" Target="../media/image9.w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vmlDrawing" Target="../drawings/vmlDrawing3.vml"/><Relationship Id="rId5" Type="http://schemas.openxmlformats.org/officeDocument/2006/relationships/image" Target="../media/image10.w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vmlDrawing" Target="../drawings/vmlDrawing4.vml"/><Relationship Id="rId5" Type="http://schemas.openxmlformats.org/officeDocument/2006/relationships/image" Target="../media/image11.wmf"/><Relationship Id="rId4"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7.xml"/><Relationship Id="rId1" Type="http://schemas.openxmlformats.org/officeDocument/2006/relationships/vmlDrawing" Target="../drawings/vmlDrawing5.vml"/><Relationship Id="rId6" Type="http://schemas.openxmlformats.org/officeDocument/2006/relationships/image" Target="../media/image17.wmf"/><Relationship Id="rId5" Type="http://schemas.openxmlformats.org/officeDocument/2006/relationships/oleObject" Target="../embeddings/oleObject5.bin"/><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image" Target="../media/image19.wmf"/><Relationship Id="rId5" Type="http://schemas.openxmlformats.org/officeDocument/2006/relationships/oleObject" Target="../embeddings/oleObject6.bin"/><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image" Target="../media/image22.png"/><Relationship Id="rId5" Type="http://schemas.openxmlformats.org/officeDocument/2006/relationships/image" Target="../media/image21.wmf"/><Relationship Id="rId4" Type="http://schemas.openxmlformats.org/officeDocument/2006/relationships/oleObject" Target="../embeddings/oleObject7.bin"/></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28.wmf"/><Relationship Id="rId4" Type="http://schemas.openxmlformats.org/officeDocument/2006/relationships/oleObject" Target="../embeddings/oleObject8.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9.xml"/><Relationship Id="rId1" Type="http://schemas.openxmlformats.org/officeDocument/2006/relationships/vmlDrawing" Target="../drawings/vmlDrawing9.vml"/><Relationship Id="rId4" Type="http://schemas.openxmlformats.org/officeDocument/2006/relationships/image" Target="../media/image40.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image" Target="../media/image42.wmf"/><Relationship Id="rId5" Type="http://schemas.openxmlformats.org/officeDocument/2006/relationships/oleObject" Target="../embeddings/oleObject11.bin"/><Relationship Id="rId4" Type="http://schemas.openxmlformats.org/officeDocument/2006/relationships/image" Target="../media/image41.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9.xml"/><Relationship Id="rId1" Type="http://schemas.openxmlformats.org/officeDocument/2006/relationships/vmlDrawing" Target="../drawings/vmlDrawing11.vml"/><Relationship Id="rId5" Type="http://schemas.openxmlformats.org/officeDocument/2006/relationships/image" Target="../media/image46.wmf"/><Relationship Id="rId4" Type="http://schemas.openxmlformats.org/officeDocument/2006/relationships/oleObject" Target="../embeddings/oleObject12.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54.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9.xml"/><Relationship Id="rId1" Type="http://schemas.openxmlformats.org/officeDocument/2006/relationships/vmlDrawing" Target="../drawings/vmlDrawing13.vml"/><Relationship Id="rId5" Type="http://schemas.openxmlformats.org/officeDocument/2006/relationships/image" Target="../media/image56.png"/><Relationship Id="rId4" Type="http://schemas.openxmlformats.org/officeDocument/2006/relationships/image" Target="../media/image55.wmf"/></Relationships>
</file>

<file path=ppt/slides/_rels/slide9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E8196583-A242-4B64-AA8C-F6E08D084B18}"/>
              </a:ext>
            </a:extLst>
          </p:cNvPr>
          <p:cNvSpPr>
            <a:spLocks noGrp="1"/>
          </p:cNvSpPr>
          <p:nvPr>
            <p:ph type="title"/>
          </p:nvPr>
        </p:nvSpPr>
        <p:spPr/>
        <p:txBody>
          <a:bodyPr/>
          <a:lstStyle/>
          <a:p>
            <a:r>
              <a:rPr lang="en-US" dirty="0"/>
              <a:t>Business Analytics</a:t>
            </a:r>
          </a:p>
        </p:txBody>
      </p:sp>
      <p:sp>
        <p:nvSpPr>
          <p:cNvPr id="8" name="Subtitle 7">
            <a:extLst>
              <a:ext uri="{FF2B5EF4-FFF2-40B4-BE49-F238E27FC236}">
                <a16:creationId xmlns="" xmlns:a16="http://schemas.microsoft.com/office/drawing/2014/main" id="{95740DCC-F762-4BB4-9AF7-5A441A06440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05099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fontScale="90000"/>
          </a:bodyPr>
          <a:lstStyle/>
          <a:p>
            <a:r>
              <a:rPr lang="en-US" dirty="0"/>
              <a:t>Risk Analysis for </a:t>
            </a:r>
            <a:r>
              <a:rPr lang="en-US" dirty="0" err="1"/>
              <a:t>Sanotronics</a:t>
            </a:r>
            <a:r>
              <a:rPr lang="en-US" dirty="0"/>
              <a:t> LLC </a:t>
            </a:r>
            <a:r>
              <a:rPr lang="en-US" sz="3600" dirty="0"/>
              <a:t>(Slide 2 of 33)</a:t>
            </a:r>
          </a:p>
        </p:txBody>
      </p:sp>
      <p:sp>
        <p:nvSpPr>
          <p:cNvPr id="3" name="Content Placeholder 2"/>
          <p:cNvSpPr>
            <a:spLocks noGrp="1"/>
          </p:cNvSpPr>
          <p:nvPr>
            <p:ph idx="1"/>
          </p:nvPr>
        </p:nvSpPr>
        <p:spPr>
          <a:prstGeom prst="rect">
            <a:avLst/>
          </a:prstGeom>
          <a:ln>
            <a:noFill/>
          </a:ln>
        </p:spPr>
        <p:txBody>
          <a:bodyPr>
            <a:noAutofit/>
          </a:bodyPr>
          <a:lstStyle/>
          <a:p>
            <a:pPr marL="457200" lvl="2"/>
            <a:r>
              <a:rPr lang="en-US" sz="2600" dirty="0"/>
              <a:t>Sanotronics estimates with a high level of certainty that:</a:t>
            </a:r>
          </a:p>
          <a:p>
            <a:pPr marL="914400" lvl="3"/>
            <a:r>
              <a:rPr lang="en-US" sz="2400" dirty="0"/>
              <a:t>The device’s selling price will be $249 per unit.</a:t>
            </a:r>
          </a:p>
          <a:p>
            <a:pPr marL="914400" lvl="3"/>
            <a:r>
              <a:rPr lang="en-US" sz="2400" dirty="0"/>
              <a:t>The first-year administrative and advertising costs will total $1,000,000.</a:t>
            </a:r>
          </a:p>
          <a:p>
            <a:pPr marL="457200" lvl="2"/>
            <a:r>
              <a:rPr lang="en-US" sz="2600" dirty="0" err="1"/>
              <a:t>Sanotronics</a:t>
            </a:r>
            <a:r>
              <a:rPr lang="en-US" sz="2600" dirty="0"/>
              <a:t> is not certain about the values for the cost of direct labor, the cost of parts, and the first-year demand; at this stage of the planning process, their base estimates of these inputs are:</a:t>
            </a:r>
          </a:p>
          <a:p>
            <a:pPr marL="914400" lvl="3"/>
            <a:r>
              <a:rPr lang="en-US" sz="2400" dirty="0"/>
              <a:t>$45 per unit for the direct labor cost.</a:t>
            </a:r>
          </a:p>
          <a:p>
            <a:pPr marL="914400" lvl="3"/>
            <a:r>
              <a:rPr lang="en-US" sz="2400" dirty="0"/>
              <a:t>$90 per unit for the parts cost.</a:t>
            </a:r>
          </a:p>
          <a:p>
            <a:pPr marL="914400" lvl="3"/>
            <a:r>
              <a:rPr lang="en-US" sz="2400" dirty="0"/>
              <a:t>15,000 units for the first-year demand.</a:t>
            </a:r>
          </a:p>
        </p:txBody>
      </p:sp>
    </p:spTree>
    <p:extLst>
      <p:ext uri="{BB962C8B-B14F-4D97-AF65-F5344CB8AC3E}">
        <p14:creationId xmlns:p14="http://schemas.microsoft.com/office/powerpoint/2010/main" val="385843068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with Dependent Random Variables</a:t>
            </a:r>
          </a:p>
        </p:txBody>
      </p:sp>
      <p:sp>
        <p:nvSpPr>
          <p:cNvPr id="3" name="Text Placeholder 2"/>
          <p:cNvSpPr>
            <a:spLocks noGrp="1"/>
          </p:cNvSpPr>
          <p:nvPr>
            <p:ph type="body" idx="1"/>
          </p:nvPr>
        </p:nvSpPr>
        <p:spPr/>
        <p:txBody>
          <a:bodyPr/>
          <a:lstStyle/>
          <a:p>
            <a:r>
              <a:rPr lang="en-US" dirty="0"/>
              <a:t>Spreadsheet Model for Press </a:t>
            </a:r>
            <a:r>
              <a:rPr lang="en-US" dirty="0" err="1"/>
              <a:t>Teag</a:t>
            </a:r>
            <a:r>
              <a:rPr lang="en-US" dirty="0"/>
              <a:t> Worldwide</a:t>
            </a:r>
          </a:p>
        </p:txBody>
      </p:sp>
    </p:spTree>
    <p:extLst>
      <p:ext uri="{BB962C8B-B14F-4D97-AF65-F5344CB8AC3E}">
        <p14:creationId xmlns:p14="http://schemas.microsoft.com/office/powerpoint/2010/main" val="1931820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with Dependent Random Variables </a:t>
            </a:r>
            <a:r>
              <a:rPr lang="en-US" sz="3600" dirty="0"/>
              <a:t>(Slide 1 of 11)</a:t>
            </a:r>
          </a:p>
        </p:txBody>
      </p:sp>
      <p:sp>
        <p:nvSpPr>
          <p:cNvPr id="3" name="Content Placeholder 2"/>
          <p:cNvSpPr>
            <a:spLocks noGrp="1"/>
          </p:cNvSpPr>
          <p:nvPr>
            <p:ph idx="1"/>
          </p:nvPr>
        </p:nvSpPr>
        <p:spPr>
          <a:xfrm>
            <a:off x="838200" y="2057400"/>
            <a:ext cx="10515600" cy="3993682"/>
          </a:xfrm>
        </p:spPr>
        <p:txBody>
          <a:bodyPr>
            <a:noAutofit/>
          </a:bodyPr>
          <a:lstStyle/>
          <a:p>
            <a:pPr marL="457200">
              <a:spcBef>
                <a:spcPts val="600"/>
              </a:spcBef>
            </a:pPr>
            <a:r>
              <a:rPr lang="en-US" dirty="0"/>
              <a:t>Press </a:t>
            </a:r>
            <a:r>
              <a:rPr lang="en-US" dirty="0" err="1"/>
              <a:t>Teag</a:t>
            </a:r>
            <a:r>
              <a:rPr lang="en-US" dirty="0"/>
              <a:t> Worldwide (PTW) manufactures all of its products in the United States, but it sells the items in three different overseas markets: the United Kingdom, New Zealand, and Japan.</a:t>
            </a:r>
          </a:p>
          <a:p>
            <a:pPr marL="457200">
              <a:spcBef>
                <a:spcPts val="600"/>
              </a:spcBef>
            </a:pPr>
            <a:r>
              <a:rPr lang="en-US" dirty="0"/>
              <a:t>Each of these overseas markets generates revenue in a different currency: pound sterling in the United Kingdom, New Zealand dollars in New Zealand and yen in Japan.</a:t>
            </a:r>
          </a:p>
          <a:p>
            <a:pPr marL="457200">
              <a:spcBef>
                <a:spcPts val="600"/>
              </a:spcBef>
            </a:pPr>
            <a:r>
              <a:rPr lang="en-US" dirty="0"/>
              <a:t>At the end of each 13-week quarter, PTW converts the revenue from these three overseas markets back into U.S. dollars, exposing PTW to exchange rate risk.</a:t>
            </a:r>
          </a:p>
          <a:p>
            <a:pPr lvl="1"/>
            <a:endParaRPr lang="en-US" dirty="0"/>
          </a:p>
          <a:p>
            <a:pPr lvl="1"/>
            <a:endParaRPr lang="en-US" dirty="0"/>
          </a:p>
        </p:txBody>
      </p:sp>
    </p:spTree>
    <p:extLst>
      <p:ext uri="{BB962C8B-B14F-4D97-AF65-F5344CB8AC3E}">
        <p14:creationId xmlns:p14="http://schemas.microsoft.com/office/powerpoint/2010/main" val="22237987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with Dependent Random Variables </a:t>
            </a:r>
            <a:r>
              <a:rPr lang="en-US" sz="3600" dirty="0"/>
              <a:t>(Slide 2 of 11)</a:t>
            </a:r>
          </a:p>
        </p:txBody>
      </p:sp>
      <p:sp>
        <p:nvSpPr>
          <p:cNvPr id="3" name="Content Placeholder 2"/>
          <p:cNvSpPr>
            <a:spLocks noGrp="1"/>
          </p:cNvSpPr>
          <p:nvPr>
            <p:ph idx="1"/>
          </p:nvPr>
        </p:nvSpPr>
        <p:spPr>
          <a:xfrm>
            <a:off x="838200" y="2057400"/>
            <a:ext cx="10515600" cy="3993682"/>
          </a:xfrm>
        </p:spPr>
        <p:txBody>
          <a:bodyPr>
            <a:noAutofit/>
          </a:bodyPr>
          <a:lstStyle/>
          <a:p>
            <a:pPr marL="0" indent="0">
              <a:buNone/>
            </a:pPr>
            <a:r>
              <a:rPr lang="en-US" dirty="0"/>
              <a:t>Spreadsheet Model for Press </a:t>
            </a:r>
            <a:r>
              <a:rPr lang="en-US" dirty="0" err="1"/>
              <a:t>Teag</a:t>
            </a:r>
            <a:r>
              <a:rPr lang="en-US" dirty="0"/>
              <a:t> Worldwide:</a:t>
            </a:r>
          </a:p>
          <a:p>
            <a:pPr marL="457200"/>
            <a:r>
              <a:rPr lang="en-US" sz="2600" dirty="0"/>
              <a:t>To assess the degree of PTW’s exposure to quarterly fluctuations in exchange rates, develop a simulation model.</a:t>
            </a:r>
          </a:p>
          <a:p>
            <a:pPr marL="914400" lvl="1">
              <a:spcBef>
                <a:spcPts val="600"/>
              </a:spcBef>
            </a:pPr>
            <a:r>
              <a:rPr lang="en-US" dirty="0"/>
              <a:t>The first step is to identify the input parameters and output measures.</a:t>
            </a:r>
          </a:p>
          <a:p>
            <a:pPr marL="914400" lvl="1">
              <a:spcBef>
                <a:spcPts val="600"/>
              </a:spcBef>
            </a:pPr>
            <a:r>
              <a:rPr lang="en-US" dirty="0"/>
              <a:t>The next step is to develop a spreadsheet model that computes the values of the output measures given value of the input parameters.</a:t>
            </a:r>
          </a:p>
          <a:p>
            <a:pPr marL="914400" lvl="1">
              <a:spcBef>
                <a:spcPts val="600"/>
              </a:spcBef>
            </a:pPr>
            <a:r>
              <a:rPr lang="en-US" dirty="0"/>
              <a:t>Then prepare the spreadsheet model for simulation analysis by replacing the static values of the input parameters that are uncertain with probability distributions of possible values.</a:t>
            </a:r>
          </a:p>
          <a:p>
            <a:pPr lvl="1"/>
            <a:endParaRPr lang="en-US" dirty="0"/>
          </a:p>
          <a:p>
            <a:pPr lvl="1"/>
            <a:endParaRPr lang="en-US" dirty="0"/>
          </a:p>
        </p:txBody>
      </p:sp>
    </p:spTree>
    <p:extLst>
      <p:ext uri="{BB962C8B-B14F-4D97-AF65-F5344CB8AC3E}">
        <p14:creationId xmlns:p14="http://schemas.microsoft.com/office/powerpoint/2010/main" val="16012673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with Dependent Random Variables </a:t>
            </a:r>
            <a:r>
              <a:rPr lang="en-US" sz="3600" dirty="0"/>
              <a:t>(Slide 3 of 11)</a:t>
            </a:r>
          </a:p>
        </p:txBody>
      </p:sp>
      <p:sp>
        <p:nvSpPr>
          <p:cNvPr id="3" name="Content Placeholder 2"/>
          <p:cNvSpPr>
            <a:spLocks noGrp="1"/>
          </p:cNvSpPr>
          <p:nvPr>
            <p:ph sz="quarter" idx="14"/>
          </p:nvPr>
        </p:nvSpPr>
        <p:spPr>
          <a:xfrm>
            <a:off x="838199" y="2057399"/>
            <a:ext cx="10515599" cy="1144921"/>
          </a:xfrm>
        </p:spPr>
        <p:txBody>
          <a:bodyPr>
            <a:noAutofit/>
          </a:bodyPr>
          <a:lstStyle/>
          <a:p>
            <a:pPr marL="0" indent="0">
              <a:buNone/>
            </a:pPr>
            <a:r>
              <a:rPr lang="en-US" dirty="0"/>
              <a:t>Spreadsheet Model for Press </a:t>
            </a:r>
            <a:r>
              <a:rPr lang="en-US" dirty="0" err="1"/>
              <a:t>Teag</a:t>
            </a:r>
            <a:r>
              <a:rPr lang="en-US" dirty="0"/>
              <a:t> Worldwide (cont.):</a:t>
            </a:r>
          </a:p>
          <a:p>
            <a:pPr marL="457200"/>
            <a:r>
              <a:rPr lang="en-US" sz="2600" dirty="0"/>
              <a:t>To model the fluctuation in the exchange rate between the pound sterling and the U.S. dollar over the next quarter, PTW expresses the number of pounds sterling (£) per U.S. dollar ($) by:</a:t>
            </a:r>
          </a:p>
          <a:p>
            <a:pPr lvl="1"/>
            <a:endParaRPr lang="en-US" dirty="0"/>
          </a:p>
        </p:txBody>
      </p:sp>
      <p:pic>
        <p:nvPicPr>
          <p:cNvPr id="14" name="Picture Placeholder 13" descr="end-of-quarter Pound bar Dollar rate = start of quarter Pound bar Dollar rate, multiplied by, 1 plus percentage change in Pound bar Dollar rate">
            <a:extLst>
              <a:ext uri="{FF2B5EF4-FFF2-40B4-BE49-F238E27FC236}">
                <a16:creationId xmlns="" xmlns:a16="http://schemas.microsoft.com/office/drawing/2014/main" id="{0B04DED3-D3D7-4F4D-ACC2-560D11FC6181}"/>
              </a:ext>
            </a:extLst>
          </p:cNvPr>
          <p:cNvPicPr>
            <a:picLocks noGrp="1" noChangeAspect="1"/>
          </p:cNvPicPr>
          <p:nvPr>
            <p:ph sz="quarter" idx="15"/>
          </p:nvPr>
        </p:nvPicPr>
        <p:blipFill rotWithShape="1">
          <a:blip r:embed="rId2"/>
          <a:srcRect r="11343" b="-6970"/>
          <a:stretch/>
        </p:blipFill>
        <p:spPr>
          <a:xfrm>
            <a:off x="825499" y="3904160"/>
            <a:ext cx="9322842" cy="683394"/>
          </a:xfrm>
          <a:prstGeom prst="rect">
            <a:avLst/>
          </a:prstGeom>
        </p:spPr>
      </p:pic>
    </p:spTree>
    <p:extLst>
      <p:ext uri="{BB962C8B-B14F-4D97-AF65-F5344CB8AC3E}">
        <p14:creationId xmlns:p14="http://schemas.microsoft.com/office/powerpoint/2010/main" val="20418164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with Dependent Random Variables </a:t>
            </a:r>
            <a:r>
              <a:rPr lang="en-US" sz="3600" dirty="0"/>
              <a:t>(Slide 4 of 11)</a:t>
            </a:r>
          </a:p>
        </p:txBody>
      </p:sp>
      <p:sp>
        <p:nvSpPr>
          <p:cNvPr id="3" name="Content Placeholder 2"/>
          <p:cNvSpPr>
            <a:spLocks noGrp="1"/>
          </p:cNvSpPr>
          <p:nvPr>
            <p:ph sz="quarter" idx="14"/>
          </p:nvPr>
        </p:nvSpPr>
        <p:spPr>
          <a:xfrm>
            <a:off x="838199" y="2057399"/>
            <a:ext cx="10515599" cy="1144921"/>
          </a:xfrm>
        </p:spPr>
        <p:txBody>
          <a:bodyPr>
            <a:noAutofit/>
          </a:bodyPr>
          <a:lstStyle/>
          <a:p>
            <a:pPr marL="0" indent="0">
              <a:buNone/>
            </a:pPr>
            <a:r>
              <a:rPr lang="en-US" dirty="0"/>
              <a:t>Spreadsheet Model for Press </a:t>
            </a:r>
            <a:r>
              <a:rPr lang="en-US" dirty="0" err="1"/>
              <a:t>Teag</a:t>
            </a:r>
            <a:r>
              <a:rPr lang="en-US" dirty="0"/>
              <a:t> Worldwide (cont.):</a:t>
            </a:r>
          </a:p>
          <a:p>
            <a:pPr marL="457200"/>
            <a:r>
              <a:rPr lang="en-US" sz="2600" dirty="0"/>
              <a:t>The equations computing the end-of-quarter exchange rates between New Zealand dollars (NZD) per U.S. dollar and Japanese yen (¥) per U.S. dollar are as follows:</a:t>
            </a:r>
          </a:p>
        </p:txBody>
      </p:sp>
      <p:pic>
        <p:nvPicPr>
          <p:cNvPr id="7" name="Picture Placeholder 6" descr="Equation 11.15: end-of-quarter N Z D bar Dollar rate = start of quarter N Z D bar Dollar rate, multiplied by, 1 plus percentage change in N Z D bar Dollar rate&#10;Equation 11.16: end-of-quarter Yen bar Dollar rate = start of quarter Yen bar Dollar rate, multiplied by, 1 plus percentage change in Yen bar Dollar rate">
            <a:extLst>
              <a:ext uri="{FF2B5EF4-FFF2-40B4-BE49-F238E27FC236}">
                <a16:creationId xmlns="" xmlns:a16="http://schemas.microsoft.com/office/drawing/2014/main" id="{41331603-697F-49D7-AAA4-2643FFCD05F7}"/>
              </a:ext>
            </a:extLst>
          </p:cNvPr>
          <p:cNvPicPr>
            <a:picLocks noGrp="1" noChangeAspect="1"/>
          </p:cNvPicPr>
          <p:nvPr>
            <p:ph sz="quarter" idx="15"/>
          </p:nvPr>
        </p:nvPicPr>
        <p:blipFill rotWithShape="1">
          <a:blip r:embed="rId3"/>
          <a:srcRect r="9610"/>
          <a:stretch/>
        </p:blipFill>
        <p:spPr>
          <a:xfrm>
            <a:off x="838200" y="3775071"/>
            <a:ext cx="9505013" cy="1550995"/>
          </a:xfrm>
          <a:prstGeom prst="rect">
            <a:avLst/>
          </a:prstGeom>
        </p:spPr>
      </p:pic>
    </p:spTree>
    <p:extLst>
      <p:ext uri="{BB962C8B-B14F-4D97-AF65-F5344CB8AC3E}">
        <p14:creationId xmlns:p14="http://schemas.microsoft.com/office/powerpoint/2010/main" val="9422676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with Dependent Random Variables </a:t>
            </a:r>
            <a:r>
              <a:rPr lang="en-US" sz="3600" dirty="0"/>
              <a:t>(Slide 5 of 11)</a:t>
            </a:r>
          </a:p>
        </p:txBody>
      </p:sp>
      <p:sp>
        <p:nvSpPr>
          <p:cNvPr id="3" name="Content Placeholder 2"/>
          <p:cNvSpPr>
            <a:spLocks noGrp="1"/>
          </p:cNvSpPr>
          <p:nvPr>
            <p:ph sz="quarter" idx="14"/>
          </p:nvPr>
        </p:nvSpPr>
        <p:spPr>
          <a:xfrm>
            <a:off x="838199" y="2057399"/>
            <a:ext cx="10515599" cy="1144921"/>
          </a:xfrm>
        </p:spPr>
        <p:txBody>
          <a:bodyPr>
            <a:noAutofit/>
          </a:bodyPr>
          <a:lstStyle/>
          <a:p>
            <a:pPr marL="0" indent="0">
              <a:buNone/>
            </a:pPr>
            <a:r>
              <a:rPr lang="en-US" dirty="0"/>
              <a:t>Spreadsheet Model for Press </a:t>
            </a:r>
            <a:r>
              <a:rPr lang="en-US" dirty="0" err="1"/>
              <a:t>Teag</a:t>
            </a:r>
            <a:r>
              <a:rPr lang="en-US" dirty="0"/>
              <a:t> Worldwide (cont.):</a:t>
            </a:r>
          </a:p>
          <a:p>
            <a:pPr marL="457200"/>
            <a:r>
              <a:rPr lang="en-US" sz="2600" dirty="0"/>
              <a:t>Once the end-of-quarter exchange rates are known, the quarterly revenue in pounds sterling, New Zealand dollar, and Japanese yen can be converted into U.S. dollars as follows:</a:t>
            </a:r>
            <a:endParaRPr lang="en-US" dirty="0"/>
          </a:p>
        </p:txBody>
      </p:sp>
      <p:pic>
        <p:nvPicPr>
          <p:cNvPr id="5" name="Picture Placeholder 4" descr="Equation 11.17: End of quarter dollar from pound = quarterly revenue in pounds, divided by end-of-quarter pound to dollar rate.&#10;Equation 11.18: End of quarter dollar from New Zealand dollar = quarterly revenue in New Zealand dollar, divided by end-of-quarter New Zealand dollar to pound rate.&#10;Equation 11.19: End-of-quarter dollar from yen = quarterly revenue in yen, divided by end-of-quarter yen to pound rate.">
            <a:extLst>
              <a:ext uri="{FF2B5EF4-FFF2-40B4-BE49-F238E27FC236}">
                <a16:creationId xmlns="" xmlns:a16="http://schemas.microsoft.com/office/drawing/2014/main" id="{9F56F919-22C0-4243-A0B3-76409C438029}"/>
              </a:ext>
            </a:extLst>
          </p:cNvPr>
          <p:cNvPicPr>
            <a:picLocks noGrp="1" noChangeAspect="1"/>
          </p:cNvPicPr>
          <p:nvPr>
            <p:ph sz="quarter" idx="15"/>
          </p:nvPr>
        </p:nvPicPr>
        <p:blipFill rotWithShape="1">
          <a:blip r:embed="rId2"/>
          <a:srcRect r="11891"/>
          <a:stretch/>
        </p:blipFill>
        <p:spPr>
          <a:xfrm>
            <a:off x="1463412" y="3785025"/>
            <a:ext cx="9265172" cy="2159519"/>
          </a:xfrm>
          <a:prstGeom prst="rect">
            <a:avLst/>
          </a:prstGeom>
        </p:spPr>
      </p:pic>
    </p:spTree>
    <p:extLst>
      <p:ext uri="{BB962C8B-B14F-4D97-AF65-F5344CB8AC3E}">
        <p14:creationId xmlns:p14="http://schemas.microsoft.com/office/powerpoint/2010/main" val="13143259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1522"/>
            <a:ext cx="10515600" cy="727075"/>
          </a:xfrm>
        </p:spPr>
        <p:txBody>
          <a:bodyPr anchor="t" anchorCtr="0">
            <a:noAutofit/>
          </a:bodyPr>
          <a:lstStyle/>
          <a:p>
            <a:r>
              <a:rPr lang="en-US" dirty="0"/>
              <a:t>Simulation with Dependent Random Variables </a:t>
            </a:r>
            <a:r>
              <a:rPr lang="en-US" sz="3600" dirty="0"/>
              <a:t>(Slide 6 of 11)</a:t>
            </a:r>
            <a:endParaRPr lang="en-US" dirty="0"/>
          </a:p>
        </p:txBody>
      </p:sp>
      <p:sp>
        <p:nvSpPr>
          <p:cNvPr id="3" name="Text Placeholder 2">
            <a:extLst>
              <a:ext uri="{FF2B5EF4-FFF2-40B4-BE49-F238E27FC236}">
                <a16:creationId xmlns="" xmlns:a16="http://schemas.microsoft.com/office/drawing/2014/main" id="{7BA6FE20-0108-4BC9-B683-A95B63F61A30}"/>
              </a:ext>
            </a:extLst>
          </p:cNvPr>
          <p:cNvSpPr>
            <a:spLocks noGrp="1"/>
          </p:cNvSpPr>
          <p:nvPr>
            <p:ph sz="half" idx="1"/>
          </p:nvPr>
        </p:nvSpPr>
        <p:spPr>
          <a:xfrm>
            <a:off x="838200" y="2057400"/>
            <a:ext cx="4165600" cy="3977640"/>
          </a:xfrm>
        </p:spPr>
        <p:txBody>
          <a:bodyPr/>
          <a:lstStyle/>
          <a:p>
            <a:pPr marL="0" indent="0">
              <a:buNone/>
            </a:pPr>
            <a:r>
              <a:rPr lang="en-US" dirty="0"/>
              <a:t>Figure 11.28: Base Spreadsheet Model for Press </a:t>
            </a:r>
            <a:r>
              <a:rPr lang="en-US" dirty="0" err="1"/>
              <a:t>Teag</a:t>
            </a:r>
            <a:r>
              <a:rPr lang="en-US" dirty="0"/>
              <a:t> Worldwide</a:t>
            </a:r>
          </a:p>
        </p:txBody>
      </p:sp>
      <p:pic>
        <p:nvPicPr>
          <p:cNvPr id="8" name="Picture Placeholder 7" descr="Two excel sheets display parameters of Press Teag Worldwide under which fields such as Start of quarter exchange rate, Quarterly percentage change in exchange rate, End of quarter exchange rate and Quarterly Revenue are shown. The excel sheet also displays Model of Press Teag under which field End of Quarter Revenue id dollars is shown.">
            <a:extLst>
              <a:ext uri="{FF2B5EF4-FFF2-40B4-BE49-F238E27FC236}">
                <a16:creationId xmlns="" xmlns:a16="http://schemas.microsoft.com/office/drawing/2014/main" id="{53596FA8-C5E4-4D89-BDC3-537025067ACA}"/>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5392" t="8905" r="5147" b="5658"/>
          <a:stretch/>
        </p:blipFill>
        <p:spPr>
          <a:xfrm>
            <a:off x="5918200" y="2057400"/>
            <a:ext cx="5435600" cy="3723014"/>
          </a:xfrm>
        </p:spPr>
      </p:pic>
    </p:spTree>
    <p:extLst>
      <p:ext uri="{BB962C8B-B14F-4D97-AF65-F5344CB8AC3E}">
        <p14:creationId xmlns:p14="http://schemas.microsoft.com/office/powerpoint/2010/main" val="31357195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with Dependent Random Variables </a:t>
            </a:r>
            <a:r>
              <a:rPr lang="en-US" sz="3600" dirty="0"/>
              <a:t>(Slide 7 of 11)</a:t>
            </a:r>
          </a:p>
        </p:txBody>
      </p:sp>
      <p:sp>
        <p:nvSpPr>
          <p:cNvPr id="3" name="Content Placeholder 2"/>
          <p:cNvSpPr>
            <a:spLocks noGrp="1"/>
          </p:cNvSpPr>
          <p:nvPr>
            <p:ph idx="1"/>
          </p:nvPr>
        </p:nvSpPr>
        <p:spPr>
          <a:xfrm>
            <a:off x="838200" y="2057400"/>
            <a:ext cx="10515600" cy="3993682"/>
          </a:xfrm>
        </p:spPr>
        <p:txBody>
          <a:bodyPr>
            <a:noAutofit/>
          </a:bodyPr>
          <a:lstStyle/>
          <a:p>
            <a:pPr marL="0" indent="0">
              <a:buNone/>
            </a:pPr>
            <a:r>
              <a:rPr lang="en-US" dirty="0"/>
              <a:t>Spreadsheet Model for Press </a:t>
            </a:r>
            <a:r>
              <a:rPr lang="en-US" dirty="0" err="1"/>
              <a:t>Teag</a:t>
            </a:r>
            <a:r>
              <a:rPr lang="en-US" dirty="0"/>
              <a:t> Worldwide (cont.):</a:t>
            </a:r>
          </a:p>
          <a:p>
            <a:pPr marL="457200"/>
            <a:r>
              <a:rPr lang="en-US" sz="2600" dirty="0"/>
              <a:t>The percent change in the exchange rate between pairs of currencies from the start to the end of a quarter is uncertain.</a:t>
            </a:r>
          </a:p>
          <a:p>
            <a:pPr marL="457200"/>
            <a:r>
              <a:rPr lang="en-US" sz="2600" dirty="0"/>
              <a:t>PTW realizes that there are dependencies between the exchange rate fluctuations.</a:t>
            </a:r>
          </a:p>
          <a:p>
            <a:pPr marL="457200"/>
            <a:r>
              <a:rPr lang="en-US" sz="2600" dirty="0"/>
              <a:t>The percent changes in the exchange rates should not be generated independently, but instead these values should be generated jointly.</a:t>
            </a:r>
          </a:p>
        </p:txBody>
      </p:sp>
    </p:spTree>
    <p:extLst>
      <p:ext uri="{BB962C8B-B14F-4D97-AF65-F5344CB8AC3E}">
        <p14:creationId xmlns:p14="http://schemas.microsoft.com/office/powerpoint/2010/main" val="27882068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1522"/>
            <a:ext cx="10515600" cy="727075"/>
          </a:xfrm>
        </p:spPr>
        <p:txBody>
          <a:bodyPr anchor="t" anchorCtr="0">
            <a:noAutofit/>
          </a:bodyPr>
          <a:lstStyle/>
          <a:p>
            <a:r>
              <a:rPr lang="en-US" dirty="0"/>
              <a:t>Simulation with Dependent Random Variables </a:t>
            </a:r>
            <a:r>
              <a:rPr lang="en-US" sz="3600" dirty="0"/>
              <a:t>(Slide 8 of 11)</a:t>
            </a:r>
            <a:endParaRPr lang="en-US" dirty="0"/>
          </a:p>
        </p:txBody>
      </p:sp>
      <p:sp>
        <p:nvSpPr>
          <p:cNvPr id="3" name="Text Placeholder 2">
            <a:extLst>
              <a:ext uri="{FF2B5EF4-FFF2-40B4-BE49-F238E27FC236}">
                <a16:creationId xmlns="" xmlns:a16="http://schemas.microsoft.com/office/drawing/2014/main" id="{239F91E7-E99D-4396-97DE-AD978D3A9DF4}"/>
              </a:ext>
            </a:extLst>
          </p:cNvPr>
          <p:cNvSpPr>
            <a:spLocks noGrp="1"/>
          </p:cNvSpPr>
          <p:nvPr>
            <p:ph sz="half" idx="1"/>
          </p:nvPr>
        </p:nvSpPr>
        <p:spPr>
          <a:xfrm>
            <a:off x="838200" y="2057400"/>
            <a:ext cx="5181600" cy="3977640"/>
          </a:xfrm>
        </p:spPr>
        <p:txBody>
          <a:bodyPr/>
          <a:lstStyle/>
          <a:p>
            <a:pPr marL="0" indent="0">
              <a:buNone/>
            </a:pPr>
            <a:r>
              <a:rPr lang="en-US" dirty="0"/>
              <a:t>Figure 11.29: Pairwise Relationships Between PTW Exchange Rate Data</a:t>
            </a:r>
          </a:p>
        </p:txBody>
      </p:sp>
      <p:pic>
        <p:nvPicPr>
          <p:cNvPr id="8" name="Picture Placeholder 7" descr="A quadrant with X axis representing Pound per Dollar and Y axis representing N Z D per dollar is shown. A huge cluster of points are plotted where both the axes of the quadrant intersect.&#10;A quadrant with X axis representing Pound per Dollar and Y axis representing Yen per dollar is shown. A huge cluster of points are plotted where both the axes of the quadrant intersect.&#10;A quadrant with X axis representing N Z D per Dollar and Y axis representing Yen per dollar is shown. A huge cluster of points are plotted where both the axes of the quadrant intersect.&#10;">
            <a:extLst>
              <a:ext uri="{FF2B5EF4-FFF2-40B4-BE49-F238E27FC236}">
                <a16:creationId xmlns="" xmlns:a16="http://schemas.microsoft.com/office/drawing/2014/main" id="{0045348D-33FA-459B-A804-238EC2967B08}"/>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5208" b="3681"/>
          <a:stretch/>
        </p:blipFill>
        <p:spPr>
          <a:xfrm>
            <a:off x="7386524" y="1701799"/>
            <a:ext cx="2752951" cy="4165601"/>
          </a:xfrm>
        </p:spPr>
      </p:pic>
    </p:spTree>
    <p:extLst>
      <p:ext uri="{BB962C8B-B14F-4D97-AF65-F5344CB8AC3E}">
        <p14:creationId xmlns:p14="http://schemas.microsoft.com/office/powerpoint/2010/main" val="9936908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with Dependent Random Variables </a:t>
            </a:r>
            <a:r>
              <a:rPr lang="en-US" sz="3600" dirty="0"/>
              <a:t>(Slide 9 of 11)</a:t>
            </a:r>
          </a:p>
        </p:txBody>
      </p:sp>
      <p:pic>
        <p:nvPicPr>
          <p:cNvPr id="23" name="Picture Placeholder 22" descr="Equation 11.20: = VLOOKUP (E7, Data exclamation mark dollar A dollar 3:dollar D dollar 2002, 2, FALSE)&#10;Equation 11.21: = VLOOKUP (E7, Data exclamation mark dollar A dollar 3:dollar D dollar 2002, 3, FALSE) &#10;Equation 11.22: = VLOOKUP (E7, Data exclamation mark dollar A dollar 3:dollar D dollar 2002, 4, FALSE)">
            <a:extLst>
              <a:ext uri="{FF2B5EF4-FFF2-40B4-BE49-F238E27FC236}">
                <a16:creationId xmlns="" xmlns:a16="http://schemas.microsoft.com/office/drawing/2014/main" id="{647A6862-48B4-4E46-8BD5-98A7C1048069}"/>
              </a:ext>
            </a:extLst>
          </p:cNvPr>
          <p:cNvPicPr>
            <a:picLocks noGrp="1" noChangeAspect="1"/>
          </p:cNvPicPr>
          <p:nvPr>
            <p:ph type="pic" sz="quarter" idx="13"/>
          </p:nvPr>
        </p:nvPicPr>
        <p:blipFill rotWithShape="1">
          <a:blip r:embed="rId2"/>
          <a:srcRect l="115" r="29351"/>
          <a:stretch/>
        </p:blipFill>
        <p:spPr>
          <a:xfrm>
            <a:off x="1238250" y="3918283"/>
            <a:ext cx="6841448" cy="1817330"/>
          </a:xfrm>
          <a:prstGeom prst="rect">
            <a:avLst/>
          </a:prstGeom>
        </p:spPr>
      </p:pic>
      <p:sp>
        <p:nvSpPr>
          <p:cNvPr id="3" name="Content Placeholder 2"/>
          <p:cNvSpPr>
            <a:spLocks noGrp="1"/>
          </p:cNvSpPr>
          <p:nvPr>
            <p:ph sz="quarter" idx="14"/>
          </p:nvPr>
        </p:nvSpPr>
        <p:spPr>
          <a:xfrm>
            <a:off x="838200" y="2057400"/>
            <a:ext cx="10515600" cy="1159042"/>
          </a:xfrm>
        </p:spPr>
        <p:txBody>
          <a:bodyPr>
            <a:noAutofit/>
          </a:bodyPr>
          <a:lstStyle/>
          <a:p>
            <a:pPr marL="0" indent="0">
              <a:buNone/>
            </a:pPr>
            <a:r>
              <a:rPr lang="en-US" dirty="0"/>
              <a:t>Spreadsheet Model for Press </a:t>
            </a:r>
            <a:r>
              <a:rPr lang="en-US" dirty="0" err="1"/>
              <a:t>Teag</a:t>
            </a:r>
            <a:r>
              <a:rPr lang="en-US" dirty="0"/>
              <a:t> Worldwide (cont.):</a:t>
            </a:r>
          </a:p>
          <a:p>
            <a:pPr marL="457200"/>
            <a:r>
              <a:rPr lang="en-US" sz="2600" dirty="0"/>
              <a:t>To directly sample one of the 2,000 scenarios and obtain the corresponding percent change in £ per $ rate, NZD per $ rate, and ¥ per $ rate, we use the respective Excel formulas:</a:t>
            </a:r>
            <a:endParaRPr lang="en-US" dirty="0"/>
          </a:p>
        </p:txBody>
      </p:sp>
    </p:spTree>
    <p:extLst>
      <p:ext uri="{BB962C8B-B14F-4D97-AF65-F5344CB8AC3E}">
        <p14:creationId xmlns:p14="http://schemas.microsoft.com/office/powerpoint/2010/main" val="69065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fontScale="90000"/>
          </a:bodyPr>
          <a:lstStyle/>
          <a:p>
            <a:r>
              <a:rPr lang="en-US" dirty="0"/>
              <a:t>Risk Analysis for </a:t>
            </a:r>
            <a:r>
              <a:rPr lang="en-US" dirty="0" err="1"/>
              <a:t>Sanotronics</a:t>
            </a:r>
            <a:r>
              <a:rPr lang="en-US" dirty="0"/>
              <a:t> LLC </a:t>
            </a:r>
            <a:r>
              <a:rPr lang="en-US" sz="3600" dirty="0"/>
              <a:t>(Slide 3 of 33)</a:t>
            </a:r>
          </a:p>
        </p:txBody>
      </p:sp>
      <p:sp>
        <p:nvSpPr>
          <p:cNvPr id="4" name="Content Placeholder 3">
            <a:extLst>
              <a:ext uri="{FF2B5EF4-FFF2-40B4-BE49-F238E27FC236}">
                <a16:creationId xmlns="" xmlns:a16="http://schemas.microsoft.com/office/drawing/2014/main" id="{F1553265-824A-4EFE-BF1C-650E74E08D06}"/>
              </a:ext>
            </a:extLst>
          </p:cNvPr>
          <p:cNvSpPr>
            <a:spLocks noGrp="1"/>
          </p:cNvSpPr>
          <p:nvPr>
            <p:ph sz="quarter" idx="23"/>
          </p:nvPr>
        </p:nvSpPr>
        <p:spPr>
          <a:xfrm>
            <a:off x="838198" y="1493041"/>
            <a:ext cx="10515600" cy="1066800"/>
          </a:xfrm>
        </p:spPr>
        <p:txBody>
          <a:bodyPr/>
          <a:lstStyle/>
          <a:p>
            <a:pPr marL="0" indent="0">
              <a:buNone/>
            </a:pPr>
            <a:r>
              <a:rPr lang="en-US" dirty="0"/>
              <a:t>Base-Case Scenario:</a:t>
            </a:r>
          </a:p>
          <a:p>
            <a:pPr marL="457200"/>
            <a:r>
              <a:rPr lang="en-US" sz="2600" dirty="0" err="1"/>
              <a:t>Sanotronics</a:t>
            </a:r>
            <a:r>
              <a:rPr lang="en-US" sz="2600" dirty="0"/>
              <a:t>’ first-year profit is computed by:</a:t>
            </a:r>
          </a:p>
        </p:txBody>
      </p:sp>
      <p:pic>
        <p:nvPicPr>
          <p:cNvPr id="18" name="Picture 2" descr="Profit = p minus c sub i minus c sub p, multiplied by d minus c sub alpha.">
            <a:extLst>
              <a:ext uri="{FF2B5EF4-FFF2-40B4-BE49-F238E27FC236}">
                <a16:creationId xmlns="" xmlns:a16="http://schemas.microsoft.com/office/drawing/2014/main" id="{AA6368B9-CD54-467F-905C-A2059ABFC32B}"/>
              </a:ext>
            </a:extLst>
          </p:cNvPr>
          <p:cNvPicPr>
            <a:picLocks noGrp="1" noChangeAspect="1" noChangeArrowheads="1"/>
          </p:cNvPicPr>
          <p:nvPr>
            <p:ph sz="quarter" idx="21"/>
          </p:nvPr>
        </p:nvPicPr>
        <p:blipFill rotWithShape="1">
          <a:blip r:embed="rId3">
            <a:extLst>
              <a:ext uri="{28A0092B-C50C-407E-A947-70E740481C1C}">
                <a14:useLocalDpi xmlns:a14="http://schemas.microsoft.com/office/drawing/2010/main" val="0"/>
              </a:ext>
            </a:extLst>
          </a:blip>
          <a:stretch/>
        </p:blipFill>
        <p:spPr bwMode="auto">
          <a:xfrm>
            <a:off x="3878944" y="2549177"/>
            <a:ext cx="4434112" cy="630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a:extLst>
              <a:ext uri="{FF2B5EF4-FFF2-40B4-BE49-F238E27FC236}">
                <a16:creationId xmlns="" xmlns:a16="http://schemas.microsoft.com/office/drawing/2014/main" id="{3AB2AB4D-7F05-49AA-BBB9-F8AA94409431}"/>
              </a:ext>
            </a:extLst>
          </p:cNvPr>
          <p:cNvSpPr>
            <a:spLocks noGrp="1"/>
          </p:cNvSpPr>
          <p:nvPr>
            <p:ph sz="quarter" idx="19"/>
          </p:nvPr>
        </p:nvSpPr>
        <p:spPr>
          <a:xfrm>
            <a:off x="838198" y="3516790"/>
            <a:ext cx="10252168" cy="1066800"/>
          </a:xfrm>
        </p:spPr>
        <p:txBody>
          <a:bodyPr/>
          <a:lstStyle/>
          <a:p>
            <a:pPr marL="457200"/>
            <a:r>
              <a:rPr lang="en-US" sz="2600" dirty="0" err="1"/>
              <a:t>Sanotronics</a:t>
            </a:r>
            <a:r>
              <a:rPr lang="en-US" sz="2600" dirty="0"/>
              <a:t> is certain of a selling price of $249 per unit, and administrative and advertising costs total $1,000,000. Substituting these values in the above equation yields:</a:t>
            </a:r>
          </a:p>
          <a:p>
            <a:endParaRPr lang="en-US" sz="2600" dirty="0"/>
          </a:p>
        </p:txBody>
      </p:sp>
      <p:pic>
        <p:nvPicPr>
          <p:cNvPr id="13" name="Picture Placeholder 19" descr="Profit = 249 minus c sub i minus c sub p, multiplied by d minus 1,000,000.">
            <a:extLst>
              <a:ext uri="{FF2B5EF4-FFF2-40B4-BE49-F238E27FC236}">
                <a16:creationId xmlns="" xmlns:a16="http://schemas.microsoft.com/office/drawing/2014/main" id="{CF2FBC91-6727-4F8A-B795-5BCAE436AA27}"/>
              </a:ext>
            </a:extLst>
          </p:cNvPr>
          <p:cNvPicPr>
            <a:picLocks noGrp="1" noChangeAspect="1"/>
          </p:cNvPicPr>
          <p:nvPr>
            <p:ph sz="quarter" idx="22"/>
          </p:nvPr>
        </p:nvPicPr>
        <p:blipFill rotWithShape="1">
          <a:blip r:embed="rId4"/>
          <a:stretch/>
        </p:blipFill>
        <p:spPr>
          <a:xfrm>
            <a:off x="2411266" y="4832027"/>
            <a:ext cx="8679100" cy="574292"/>
          </a:xfrm>
          <a:prstGeom prst="rect">
            <a:avLst/>
          </a:prstGeom>
        </p:spPr>
      </p:pic>
    </p:spTree>
    <p:extLst>
      <p:ext uri="{BB962C8B-B14F-4D97-AF65-F5344CB8AC3E}">
        <p14:creationId xmlns:p14="http://schemas.microsoft.com/office/powerpoint/2010/main" val="397264225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Autofit/>
          </a:bodyPr>
          <a:lstStyle/>
          <a:p>
            <a:r>
              <a:rPr lang="en-US" dirty="0"/>
              <a:t>Simulation with Dependent Random Variables </a:t>
            </a:r>
            <a:r>
              <a:rPr lang="en-US" sz="3600" dirty="0"/>
              <a:t>(Slide 10 of 11)</a:t>
            </a:r>
            <a:endParaRPr lang="en-US" dirty="0"/>
          </a:p>
        </p:txBody>
      </p:sp>
      <p:sp>
        <p:nvSpPr>
          <p:cNvPr id="3" name="Text Placeholder 2">
            <a:extLst>
              <a:ext uri="{FF2B5EF4-FFF2-40B4-BE49-F238E27FC236}">
                <a16:creationId xmlns="" xmlns:a16="http://schemas.microsoft.com/office/drawing/2014/main" id="{4FE472EF-B75D-4B3E-9BBD-23123EE6323B}"/>
              </a:ext>
            </a:extLst>
          </p:cNvPr>
          <p:cNvSpPr>
            <a:spLocks noGrp="1"/>
          </p:cNvSpPr>
          <p:nvPr>
            <p:ph sz="quarter" idx="14"/>
          </p:nvPr>
        </p:nvSpPr>
        <p:spPr>
          <a:xfrm>
            <a:off x="838199" y="2057399"/>
            <a:ext cx="10515599" cy="1144921"/>
          </a:xfrm>
        </p:spPr>
        <p:txBody>
          <a:bodyPr/>
          <a:lstStyle/>
          <a:p>
            <a:pPr marL="0" indent="0">
              <a:buNone/>
            </a:pPr>
            <a:r>
              <a:rPr lang="en-US" dirty="0"/>
              <a:t>Figure 11.30: Formula Worksheet for PTW</a:t>
            </a:r>
          </a:p>
        </p:txBody>
      </p:sp>
      <p:pic>
        <p:nvPicPr>
          <p:cNvPr id="8" name="Picture Placeholder 7" descr="An excel sheet displays parameters of Press Teag Worldwide under which fields such as Start of quarter exchange rate, Quarterly percentage change in exchange rate, End of quarter exchange rate and Quarterly Revenue are shown. The excel sheet also displays Model of Press Teag under which field End of Quarter Revenue in dollars is shown.">
            <a:extLst>
              <a:ext uri="{FF2B5EF4-FFF2-40B4-BE49-F238E27FC236}">
                <a16:creationId xmlns="" xmlns:a16="http://schemas.microsoft.com/office/drawing/2014/main" id="{203F6313-0159-4923-B2EE-7A4CAC379BB2}"/>
              </a:ext>
            </a:extLst>
          </p:cNvPr>
          <p:cNvPicPr>
            <a:picLocks noGrp="1" noChangeAspect="1"/>
          </p:cNvPicPr>
          <p:nvPr>
            <p:ph sz="quarter" idx="15"/>
          </p:nvPr>
        </p:nvPicPr>
        <p:blipFill rotWithShape="1">
          <a:blip r:embed="rId3">
            <a:extLst>
              <a:ext uri="{28A0092B-C50C-407E-A947-70E740481C1C}">
                <a14:useLocalDpi xmlns:a14="http://schemas.microsoft.com/office/drawing/2010/main" val="0"/>
              </a:ext>
            </a:extLst>
          </a:blip>
          <a:srcRect t="23792" b="16108"/>
          <a:stretch/>
        </p:blipFill>
        <p:spPr>
          <a:xfrm>
            <a:off x="891361" y="2907210"/>
            <a:ext cx="10409273" cy="1993900"/>
          </a:xfrm>
        </p:spPr>
      </p:pic>
    </p:spTree>
    <p:extLst>
      <p:ext uri="{BB962C8B-B14F-4D97-AF65-F5344CB8AC3E}">
        <p14:creationId xmlns:p14="http://schemas.microsoft.com/office/powerpoint/2010/main" val="28157206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1522"/>
            <a:ext cx="10515600" cy="727075"/>
          </a:xfrm>
        </p:spPr>
        <p:txBody>
          <a:bodyPr anchor="t" anchorCtr="0">
            <a:noAutofit/>
          </a:bodyPr>
          <a:lstStyle/>
          <a:p>
            <a:r>
              <a:rPr lang="en-US" dirty="0"/>
              <a:t>Simulation with Dependent Random Variables </a:t>
            </a:r>
            <a:r>
              <a:rPr lang="en-US" sz="3600" dirty="0"/>
              <a:t>(Slide 11 of 11)</a:t>
            </a:r>
            <a:endParaRPr lang="en-US" dirty="0"/>
          </a:p>
        </p:txBody>
      </p:sp>
      <p:sp>
        <p:nvSpPr>
          <p:cNvPr id="3" name="Text Placeholder 2">
            <a:extLst>
              <a:ext uri="{FF2B5EF4-FFF2-40B4-BE49-F238E27FC236}">
                <a16:creationId xmlns="" xmlns:a16="http://schemas.microsoft.com/office/drawing/2014/main" id="{3C7EAD54-2CDD-4340-AECC-8B4AF4B3B23B}"/>
              </a:ext>
            </a:extLst>
          </p:cNvPr>
          <p:cNvSpPr>
            <a:spLocks noGrp="1"/>
          </p:cNvSpPr>
          <p:nvPr>
            <p:ph sz="half" idx="1"/>
          </p:nvPr>
        </p:nvSpPr>
        <p:spPr>
          <a:xfrm>
            <a:off x="838200" y="2057400"/>
            <a:ext cx="3822700" cy="3977640"/>
          </a:xfrm>
        </p:spPr>
        <p:txBody>
          <a:bodyPr/>
          <a:lstStyle/>
          <a:p>
            <a:pPr marL="0" indent="0">
              <a:buNone/>
            </a:pPr>
            <a:r>
              <a:rPr lang="en-US" dirty="0"/>
              <a:t>Figure 11.31: Output from PTW Simulation</a:t>
            </a:r>
          </a:p>
        </p:txBody>
      </p:sp>
      <p:pic>
        <p:nvPicPr>
          <p:cNvPr id="8" name="Picture Placeholder 7" descr="An excel sheet displays parameters of Press Teag Worldwide under which fields such as Start of quarter exchange rate, Quarterly percentage change in exchange rate, End of quarter exchange rate and Quarterly Revenue are shown. The excel sheet also displays Model of Press Teag under which field End of Quarter Revenue in dollars is shown. A table with headings Simulation trial, Total revenue and Summary statistics is shown. A bar chart is plotted for Return Distribution in hundreds of dollars.">
            <a:extLst>
              <a:ext uri="{FF2B5EF4-FFF2-40B4-BE49-F238E27FC236}">
                <a16:creationId xmlns="" xmlns:a16="http://schemas.microsoft.com/office/drawing/2014/main" id="{E92387E0-B155-491C-866B-211981A8DBA0}"/>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10457" b="6644"/>
          <a:stretch/>
        </p:blipFill>
        <p:spPr>
          <a:xfrm>
            <a:off x="5152463" y="2057399"/>
            <a:ext cx="6201337" cy="3799839"/>
          </a:xfrm>
        </p:spPr>
      </p:pic>
    </p:spTree>
    <p:extLst>
      <p:ext uri="{BB962C8B-B14F-4D97-AF65-F5344CB8AC3E}">
        <p14:creationId xmlns:p14="http://schemas.microsoft.com/office/powerpoint/2010/main" val="34935603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Considerations</a:t>
            </a:r>
          </a:p>
        </p:txBody>
      </p:sp>
      <p:sp>
        <p:nvSpPr>
          <p:cNvPr id="3" name="Text Placeholder 2"/>
          <p:cNvSpPr>
            <a:spLocks noGrp="1"/>
          </p:cNvSpPr>
          <p:nvPr>
            <p:ph type="body" idx="1"/>
          </p:nvPr>
        </p:nvSpPr>
        <p:spPr/>
        <p:txBody>
          <a:bodyPr/>
          <a:lstStyle/>
          <a:p>
            <a:r>
              <a:rPr lang="en-US" dirty="0"/>
              <a:t>Verification and Validation</a:t>
            </a:r>
          </a:p>
          <a:p>
            <a:r>
              <a:rPr lang="en-US" dirty="0"/>
              <a:t>Advantages and Disadvantages of Using Simulation</a:t>
            </a:r>
          </a:p>
        </p:txBody>
      </p:sp>
    </p:spTree>
    <p:extLst>
      <p:ext uri="{BB962C8B-B14F-4D97-AF65-F5344CB8AC3E}">
        <p14:creationId xmlns:p14="http://schemas.microsoft.com/office/powerpoint/2010/main" val="15571771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Considerations </a:t>
            </a:r>
            <a:r>
              <a:rPr lang="en-US" sz="3600" dirty="0"/>
              <a:t>(Slide 1 of 6)</a:t>
            </a:r>
          </a:p>
        </p:txBody>
      </p:sp>
      <p:sp>
        <p:nvSpPr>
          <p:cNvPr id="3" name="Content Placeholder 2"/>
          <p:cNvSpPr>
            <a:spLocks noGrp="1"/>
          </p:cNvSpPr>
          <p:nvPr>
            <p:ph idx="1"/>
          </p:nvPr>
        </p:nvSpPr>
        <p:spPr/>
        <p:txBody>
          <a:bodyPr>
            <a:noAutofit/>
          </a:bodyPr>
          <a:lstStyle/>
          <a:p>
            <a:pPr marL="0" indent="0">
              <a:buNone/>
            </a:pPr>
            <a:r>
              <a:rPr lang="en-US" dirty="0"/>
              <a:t>Verification and Validation:</a:t>
            </a:r>
          </a:p>
          <a:p>
            <a:pPr marL="457200"/>
            <a:r>
              <a:rPr lang="en-US" sz="2600" b="1" dirty="0"/>
              <a:t>Verification</a:t>
            </a:r>
            <a:r>
              <a:rPr lang="en-US" sz="2600" dirty="0"/>
              <a:t>: The process of determining that the computer procedure that performs the simulation calculations is logically correct.</a:t>
            </a:r>
          </a:p>
          <a:p>
            <a:pPr marL="914400" lvl="1"/>
            <a:r>
              <a:rPr lang="en-US" dirty="0"/>
              <a:t>In some cases, an analyst may compare computer results for a limited number of events with independent hand calculations.</a:t>
            </a:r>
          </a:p>
          <a:p>
            <a:pPr marL="914400" lvl="1"/>
            <a:r>
              <a:rPr lang="en-US" dirty="0"/>
              <a:t>In other cases, tests may be performed to verify that the random variables are being generated correctly and that the output from the simulation model seems reasonable.</a:t>
            </a:r>
          </a:p>
          <a:p>
            <a:pPr marL="457200"/>
            <a:r>
              <a:rPr lang="en-US" sz="2600" dirty="0"/>
              <a:t>The verification step is not complete until the user develops a high degree of confidence that the computer procedure is error free.</a:t>
            </a:r>
            <a:endParaRPr lang="en-US" dirty="0"/>
          </a:p>
          <a:p>
            <a:endParaRPr lang="en-US" dirty="0"/>
          </a:p>
        </p:txBody>
      </p:sp>
    </p:spTree>
    <p:extLst>
      <p:ext uri="{BB962C8B-B14F-4D97-AF65-F5344CB8AC3E}">
        <p14:creationId xmlns:p14="http://schemas.microsoft.com/office/powerpoint/2010/main" val="29191958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Considerations </a:t>
            </a:r>
            <a:r>
              <a:rPr lang="en-US" sz="3600" dirty="0"/>
              <a:t>(Slide 2 of 6)</a:t>
            </a:r>
          </a:p>
        </p:txBody>
      </p:sp>
      <p:sp>
        <p:nvSpPr>
          <p:cNvPr id="3" name="Content Placeholder 2"/>
          <p:cNvSpPr>
            <a:spLocks noGrp="1"/>
          </p:cNvSpPr>
          <p:nvPr>
            <p:ph idx="1"/>
          </p:nvPr>
        </p:nvSpPr>
        <p:spPr/>
        <p:txBody>
          <a:bodyPr/>
          <a:lstStyle/>
          <a:p>
            <a:pPr marL="0" indent="0">
              <a:buNone/>
            </a:pPr>
            <a:r>
              <a:rPr lang="en-US" dirty="0"/>
              <a:t>Verification and Validation (cont.):</a:t>
            </a:r>
          </a:p>
          <a:p>
            <a:pPr marL="457200"/>
            <a:r>
              <a:rPr lang="en-US" sz="2600" b="1" dirty="0"/>
              <a:t>Validation</a:t>
            </a:r>
            <a:r>
              <a:rPr lang="en-US" sz="2600" dirty="0"/>
              <a:t>: The process of ensuring that the simulation model provides an accurate representation of a real system.</a:t>
            </a:r>
          </a:p>
          <a:p>
            <a:pPr marL="457200"/>
            <a:r>
              <a:rPr lang="en-US" sz="2600" dirty="0"/>
              <a:t>Validation requires an agreement among analysts and managers that the logic and the assumptions used in the design of the simulation model accurately reflect how the real system operates.</a:t>
            </a:r>
          </a:p>
          <a:p>
            <a:pPr marL="457200"/>
            <a:r>
              <a:rPr lang="en-US" sz="2600" dirty="0"/>
              <a:t>The first phase of the validation process is done prior to or in conjunction with the development of the computer procedure for the simulation process.</a:t>
            </a:r>
          </a:p>
          <a:p>
            <a:endParaRPr lang="en-US" dirty="0"/>
          </a:p>
          <a:p>
            <a:endParaRPr lang="en-US" dirty="0"/>
          </a:p>
        </p:txBody>
      </p:sp>
    </p:spTree>
    <p:extLst>
      <p:ext uri="{BB962C8B-B14F-4D97-AF65-F5344CB8AC3E}">
        <p14:creationId xmlns:p14="http://schemas.microsoft.com/office/powerpoint/2010/main" val="5382124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Considerations </a:t>
            </a:r>
            <a:r>
              <a:rPr lang="en-US" sz="3600" dirty="0"/>
              <a:t>(Slide 3 of 6)</a:t>
            </a:r>
          </a:p>
        </p:txBody>
      </p:sp>
      <p:sp>
        <p:nvSpPr>
          <p:cNvPr id="3" name="Content Placeholder 2"/>
          <p:cNvSpPr>
            <a:spLocks noGrp="1"/>
          </p:cNvSpPr>
          <p:nvPr>
            <p:ph idx="1"/>
          </p:nvPr>
        </p:nvSpPr>
        <p:spPr/>
        <p:txBody>
          <a:bodyPr>
            <a:noAutofit/>
          </a:bodyPr>
          <a:lstStyle/>
          <a:p>
            <a:pPr marL="0" indent="0">
              <a:buNone/>
            </a:pPr>
            <a:r>
              <a:rPr lang="en-US" dirty="0"/>
              <a:t>Verification and Validation (cont.):</a:t>
            </a:r>
          </a:p>
          <a:p>
            <a:pPr marL="457200"/>
            <a:r>
              <a:rPr lang="en-US" sz="2600" dirty="0"/>
              <a:t>Validation continues with the analyst reviewing the simulation output to see whether the simulation results closely approximate the performance of the real system.</a:t>
            </a:r>
          </a:p>
          <a:p>
            <a:pPr marL="457200">
              <a:spcBef>
                <a:spcPts val="600"/>
              </a:spcBef>
            </a:pPr>
            <a:r>
              <a:rPr lang="en-US" sz="2600" dirty="0"/>
              <a:t>An analyst can also have one or more individuals experienced with the operation of the real system review the simulation output to determine whether it is a reasonable approximation of what would be obtained with the real system under similar conditions.</a:t>
            </a:r>
          </a:p>
          <a:p>
            <a:pPr marL="457200">
              <a:spcBef>
                <a:spcPts val="600"/>
              </a:spcBef>
            </a:pPr>
            <a:r>
              <a:rPr lang="en-US" sz="2600" dirty="0"/>
              <a:t>Verification and validation are key steps in any simulation study and are necessary to ensure that decisions and conclusions based on the simulation results are appropriate for the real system.</a:t>
            </a:r>
          </a:p>
          <a:p>
            <a:endParaRPr lang="en-US" dirty="0"/>
          </a:p>
          <a:p>
            <a:endParaRPr lang="en-US" dirty="0"/>
          </a:p>
        </p:txBody>
      </p:sp>
    </p:spTree>
    <p:extLst>
      <p:ext uri="{BB962C8B-B14F-4D97-AF65-F5344CB8AC3E}">
        <p14:creationId xmlns:p14="http://schemas.microsoft.com/office/powerpoint/2010/main" val="1645865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Considerations </a:t>
            </a:r>
            <a:r>
              <a:rPr lang="en-US" sz="3600" dirty="0"/>
              <a:t>(Slide 4 of 6)</a:t>
            </a:r>
          </a:p>
        </p:txBody>
      </p:sp>
      <p:sp>
        <p:nvSpPr>
          <p:cNvPr id="3" name="Content Placeholder 2"/>
          <p:cNvSpPr>
            <a:spLocks noGrp="1"/>
          </p:cNvSpPr>
          <p:nvPr>
            <p:ph idx="1"/>
          </p:nvPr>
        </p:nvSpPr>
        <p:spPr/>
        <p:txBody>
          <a:bodyPr/>
          <a:lstStyle/>
          <a:p>
            <a:pPr marL="0" indent="0">
              <a:buNone/>
            </a:pPr>
            <a:r>
              <a:rPr lang="en-US" dirty="0"/>
              <a:t>Advantages and Disadvantages of Using Simulation:</a:t>
            </a:r>
          </a:p>
          <a:p>
            <a:pPr marL="457200"/>
            <a:r>
              <a:rPr lang="en-US" sz="2600" dirty="0"/>
              <a:t>The primary advantages of simulation are that it is easy to understand and that the methodology can be used to model and learn about the behavior of complex systems.</a:t>
            </a:r>
          </a:p>
          <a:p>
            <a:pPr marL="457200"/>
            <a:r>
              <a:rPr lang="en-US" sz="2600" dirty="0"/>
              <a:t>Simulation models are flexible; they can be used to describe systems without requiring the assumptions that are often required by mathematical models.</a:t>
            </a:r>
          </a:p>
          <a:p>
            <a:pPr marL="457200"/>
            <a:r>
              <a:rPr lang="en-US" sz="2600" dirty="0"/>
              <a:t>Changing assumptions or operating policies in the simulation model and rerunning it can provide results that help predict how such changes will affect the operation of the real system.</a:t>
            </a:r>
          </a:p>
          <a:p>
            <a:endParaRPr lang="en-US" dirty="0"/>
          </a:p>
        </p:txBody>
      </p:sp>
    </p:spTree>
    <p:extLst>
      <p:ext uri="{BB962C8B-B14F-4D97-AF65-F5344CB8AC3E}">
        <p14:creationId xmlns:p14="http://schemas.microsoft.com/office/powerpoint/2010/main" val="22074215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Considerations </a:t>
            </a:r>
            <a:r>
              <a:rPr lang="en-US" sz="3600" dirty="0"/>
              <a:t>(Slide 5 of 6)</a:t>
            </a:r>
          </a:p>
        </p:txBody>
      </p:sp>
      <p:sp>
        <p:nvSpPr>
          <p:cNvPr id="3" name="Content Placeholder 2"/>
          <p:cNvSpPr>
            <a:spLocks noGrp="1"/>
          </p:cNvSpPr>
          <p:nvPr>
            <p:ph idx="1"/>
          </p:nvPr>
        </p:nvSpPr>
        <p:spPr/>
        <p:txBody>
          <a:bodyPr/>
          <a:lstStyle/>
          <a:p>
            <a:pPr marL="0" indent="0">
              <a:buNone/>
            </a:pPr>
            <a:r>
              <a:rPr lang="en-US" dirty="0"/>
              <a:t>Advantages and Disadvantages of Using Simulation (cont.):</a:t>
            </a:r>
          </a:p>
          <a:p>
            <a:pPr marL="457200"/>
            <a:r>
              <a:rPr lang="en-US" sz="2600" dirty="0"/>
              <a:t>For complex systems, the process of developing, verifying, and validating a simulation model can be time-consuming and expensive.</a:t>
            </a:r>
          </a:p>
          <a:p>
            <a:pPr marL="457200"/>
            <a:r>
              <a:rPr lang="en-US" sz="2600" dirty="0"/>
              <a:t>As with all mathematical models, the analyst must be conscious of the assumptions of the model in order to understand its limitations.</a:t>
            </a:r>
          </a:p>
          <a:p>
            <a:pPr marL="457200"/>
            <a:r>
              <a:rPr lang="en-US" sz="2600" dirty="0"/>
              <a:t>The summary of the simulation data provides only estimates or approximations about the real system.</a:t>
            </a:r>
          </a:p>
          <a:p>
            <a:pPr marL="0" indent="0">
              <a:buNone/>
            </a:pPr>
            <a:endParaRPr lang="en-US" dirty="0"/>
          </a:p>
          <a:p>
            <a:endParaRPr lang="en-US" dirty="0"/>
          </a:p>
        </p:txBody>
      </p:sp>
    </p:spTree>
    <p:extLst>
      <p:ext uri="{BB962C8B-B14F-4D97-AF65-F5344CB8AC3E}">
        <p14:creationId xmlns:p14="http://schemas.microsoft.com/office/powerpoint/2010/main" val="30788760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Considerations </a:t>
            </a:r>
            <a:r>
              <a:rPr lang="en-US" sz="3600" dirty="0"/>
              <a:t>(Slide 6 of 6)</a:t>
            </a:r>
          </a:p>
        </p:txBody>
      </p:sp>
      <p:sp>
        <p:nvSpPr>
          <p:cNvPr id="3" name="Content Placeholder 2"/>
          <p:cNvSpPr>
            <a:spLocks noGrp="1"/>
          </p:cNvSpPr>
          <p:nvPr>
            <p:ph idx="1"/>
          </p:nvPr>
        </p:nvSpPr>
        <p:spPr/>
        <p:txBody>
          <a:bodyPr/>
          <a:lstStyle/>
          <a:p>
            <a:pPr marL="0" indent="0">
              <a:buNone/>
            </a:pPr>
            <a:r>
              <a:rPr lang="en-US" dirty="0"/>
              <a:t>Advantages and Disadvantages of Using Simulation (cont.):</a:t>
            </a:r>
          </a:p>
          <a:p>
            <a:pPr marL="457200"/>
            <a:r>
              <a:rPr lang="en-US" sz="2600" dirty="0"/>
              <a:t>The danger of obtaining poor solutions is greatly mitigated if the analyst exercises good judgment in developing the simulation model and follows proper verification and validation steps.</a:t>
            </a:r>
          </a:p>
          <a:p>
            <a:pPr marL="457200"/>
            <a:r>
              <a:rPr lang="en-US" sz="2600" dirty="0"/>
              <a:t>If a sufficiently large enough set of simulation trials is run under a wide variety of conditions, the analyst will likely have sufficient data to predict how the real system will operate.</a:t>
            </a:r>
          </a:p>
          <a:p>
            <a:pPr marL="0" indent="0">
              <a:buNone/>
            </a:pPr>
            <a:endParaRPr lang="en-US" dirty="0"/>
          </a:p>
          <a:p>
            <a:endParaRPr lang="en-US" dirty="0"/>
          </a:p>
        </p:txBody>
      </p:sp>
    </p:spTree>
    <p:extLst>
      <p:ext uri="{BB962C8B-B14F-4D97-AF65-F5344CB8AC3E}">
        <p14:creationId xmlns:p14="http://schemas.microsoft.com/office/powerpoint/2010/main" val="21087392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5B1F1D2-A5D6-4299-A9F2-1D15340835D9}"/>
              </a:ext>
            </a:extLst>
          </p:cNvPr>
          <p:cNvSpPr>
            <a:spLocks noGrp="1"/>
          </p:cNvSpPr>
          <p:nvPr>
            <p:ph type="title"/>
          </p:nvPr>
        </p:nvSpPr>
        <p:spPr/>
        <p:txBody>
          <a:bodyPr/>
          <a:lstStyle/>
          <a:p>
            <a:pPr algn="ctr"/>
            <a:r>
              <a:rPr lang="en-US" dirty="0"/>
              <a:t>End of Chapter 11</a:t>
            </a:r>
          </a:p>
        </p:txBody>
      </p:sp>
    </p:spTree>
    <p:extLst>
      <p:ext uri="{BB962C8B-B14F-4D97-AF65-F5344CB8AC3E}">
        <p14:creationId xmlns:p14="http://schemas.microsoft.com/office/powerpoint/2010/main" val="2501584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fontScale="90000"/>
          </a:bodyPr>
          <a:lstStyle/>
          <a:p>
            <a:r>
              <a:rPr lang="en-US" dirty="0"/>
              <a:t>Risk Analysis for </a:t>
            </a:r>
            <a:r>
              <a:rPr lang="en-US" dirty="0" err="1"/>
              <a:t>Sanotronics</a:t>
            </a:r>
            <a:r>
              <a:rPr lang="en-US" dirty="0"/>
              <a:t> LLC </a:t>
            </a:r>
            <a:r>
              <a:rPr lang="en-US" sz="3600" dirty="0"/>
              <a:t>(Slide 4 of 33)</a:t>
            </a:r>
          </a:p>
        </p:txBody>
      </p:sp>
      <p:sp>
        <p:nvSpPr>
          <p:cNvPr id="4" name="Content Placeholder 3">
            <a:extLst>
              <a:ext uri="{FF2B5EF4-FFF2-40B4-BE49-F238E27FC236}">
                <a16:creationId xmlns="" xmlns:a16="http://schemas.microsoft.com/office/drawing/2014/main" id="{EF06B8A4-A6FE-4B34-9DCE-BB1E0ECCBEDA}"/>
              </a:ext>
            </a:extLst>
          </p:cNvPr>
          <p:cNvSpPr>
            <a:spLocks noGrp="1"/>
          </p:cNvSpPr>
          <p:nvPr>
            <p:ph sz="quarter" idx="16"/>
          </p:nvPr>
        </p:nvSpPr>
        <p:spPr>
          <a:xfrm>
            <a:off x="838200" y="1483059"/>
            <a:ext cx="10515600" cy="3049752"/>
          </a:xfrm>
        </p:spPr>
        <p:txBody>
          <a:bodyPr/>
          <a:lstStyle/>
          <a:p>
            <a:pPr marL="0" indent="0">
              <a:buNone/>
            </a:pPr>
            <a:r>
              <a:rPr lang="en-US" dirty="0"/>
              <a:t>Base-Case Scenario (cont.):</a:t>
            </a:r>
          </a:p>
          <a:p>
            <a:pPr marL="457200"/>
            <a:r>
              <a:rPr lang="en-US" sz="2600" dirty="0" err="1"/>
              <a:t>Sanotronics</a:t>
            </a:r>
            <a:r>
              <a:rPr lang="en-US" sz="2600" dirty="0"/>
              <a:t>’ base-case estimates of the direct labor cost per unit, parts cost per unit, and first-year demand are $45, $90, and 15,000 units, respectively. These values constitute the </a:t>
            </a:r>
            <a:r>
              <a:rPr lang="en-US" sz="2600" b="1" dirty="0"/>
              <a:t>base-case scenario </a:t>
            </a:r>
            <a:r>
              <a:rPr lang="en-US" sz="2600" dirty="0"/>
              <a:t>for </a:t>
            </a:r>
            <a:r>
              <a:rPr lang="en-US" sz="2600" dirty="0" err="1"/>
              <a:t>Sanotronics</a:t>
            </a:r>
            <a:r>
              <a:rPr lang="en-US" sz="2600" dirty="0"/>
              <a:t>.</a:t>
            </a:r>
          </a:p>
          <a:p>
            <a:pPr marL="457200"/>
            <a:r>
              <a:rPr lang="en-US" sz="2600" dirty="0"/>
              <a:t>Substituting these values into the equation yields the following profit projection:</a:t>
            </a:r>
          </a:p>
          <a:p>
            <a:endParaRPr lang="en-US" dirty="0"/>
          </a:p>
        </p:txBody>
      </p:sp>
      <p:graphicFrame>
        <p:nvGraphicFramePr>
          <p:cNvPr id="8" name="Content Placeholder 7" descr="Profit equals left parenthesis 249 minus 45 minus 90 right parenthesis times left parenthesis 15,000 right parenthesis minus 1,000,000 equals 710,000.">
            <a:extLst>
              <a:ext uri="{FF2B5EF4-FFF2-40B4-BE49-F238E27FC236}">
                <a16:creationId xmlns="" xmlns:a16="http://schemas.microsoft.com/office/drawing/2014/main" id="{B6CEC2C5-68BF-4CDB-B998-591F53D3C40D}"/>
              </a:ext>
            </a:extLst>
          </p:cNvPr>
          <p:cNvGraphicFramePr>
            <a:graphicFrameLocks noGrp="1" noChangeAspect="1"/>
          </p:cNvGraphicFramePr>
          <p:nvPr>
            <p:ph sz="quarter" idx="14"/>
            <p:extLst>
              <p:ext uri="{D42A27DB-BD31-4B8C-83A1-F6EECF244321}">
                <p14:modId xmlns:p14="http://schemas.microsoft.com/office/powerpoint/2010/main" val="661206198"/>
              </p:ext>
            </p:extLst>
          </p:nvPr>
        </p:nvGraphicFramePr>
        <p:xfrm>
          <a:off x="2163553" y="4370093"/>
          <a:ext cx="7864894" cy="580435"/>
        </p:xfrm>
        <a:graphic>
          <a:graphicData uri="http://schemas.openxmlformats.org/presentationml/2006/ole">
            <mc:AlternateContent xmlns:mc="http://schemas.openxmlformats.org/markup-compatibility/2006">
              <mc:Choice xmlns:v="urn:schemas-microsoft-com:vml" Requires="v">
                <p:oleObj spid="_x0000_s145453" name="Equation" r:id="rId4" imgW="3441600" imgH="253800" progId="Equation.DSMT4">
                  <p:embed/>
                </p:oleObj>
              </mc:Choice>
              <mc:Fallback>
                <p:oleObj name="Equation" r:id="rId4" imgW="3441600" imgH="253800" progId="Equation.DSMT4">
                  <p:embed/>
                  <p:pic>
                    <p:nvPicPr>
                      <p:cNvPr id="7" name="Object 6">
                        <a:extLst>
                          <a:ext uri="{FF2B5EF4-FFF2-40B4-BE49-F238E27FC236}">
                            <a16:creationId xmlns="" xmlns:a16="http://schemas.microsoft.com/office/drawing/2014/main" id="{1377331A-AF1D-455C-B62A-72DCFA7B8C9A}"/>
                          </a:ext>
                        </a:extLst>
                      </p:cNvPr>
                      <p:cNvPicPr/>
                      <p:nvPr/>
                    </p:nvPicPr>
                    <p:blipFill>
                      <a:blip r:embed="rId5"/>
                      <a:stretch>
                        <a:fillRect/>
                      </a:stretch>
                    </p:blipFill>
                    <p:spPr>
                      <a:xfrm>
                        <a:off x="2163553" y="4370093"/>
                        <a:ext cx="7864894" cy="580435"/>
                      </a:xfrm>
                      <a:prstGeom prst="rect">
                        <a:avLst/>
                      </a:prstGeom>
                    </p:spPr>
                  </p:pic>
                </p:oleObj>
              </mc:Fallback>
            </mc:AlternateContent>
          </a:graphicData>
        </a:graphic>
      </p:graphicFrame>
      <p:sp>
        <p:nvSpPr>
          <p:cNvPr id="6" name="Text Placeholder 5">
            <a:extLst>
              <a:ext uri="{FF2B5EF4-FFF2-40B4-BE49-F238E27FC236}">
                <a16:creationId xmlns="" xmlns:a16="http://schemas.microsoft.com/office/drawing/2014/main" id="{75632858-FDD3-48A1-9ED7-DFEF7F1E3280}"/>
              </a:ext>
            </a:extLst>
          </p:cNvPr>
          <p:cNvSpPr>
            <a:spLocks noGrp="1"/>
          </p:cNvSpPr>
          <p:nvPr>
            <p:ph sz="quarter" idx="15"/>
          </p:nvPr>
        </p:nvSpPr>
        <p:spPr>
          <a:xfrm>
            <a:off x="838200" y="5189161"/>
            <a:ext cx="10515600" cy="580435"/>
          </a:xfrm>
        </p:spPr>
        <p:txBody>
          <a:bodyPr/>
          <a:lstStyle/>
          <a:p>
            <a:pPr marL="457200"/>
            <a:r>
              <a:rPr lang="en-US" sz="2600" dirty="0"/>
              <a:t>Thus, the base-case scenario leads to an anticipated profit of $710,000.</a:t>
            </a:r>
          </a:p>
        </p:txBody>
      </p:sp>
    </p:spTree>
    <p:extLst>
      <p:ext uri="{BB962C8B-B14F-4D97-AF65-F5344CB8AC3E}">
        <p14:creationId xmlns:p14="http://schemas.microsoft.com/office/powerpoint/2010/main" val="29337596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fontScale="90000"/>
          </a:bodyPr>
          <a:lstStyle/>
          <a:p>
            <a:r>
              <a:rPr lang="en-US" dirty="0"/>
              <a:t>Risk Analysis for </a:t>
            </a:r>
            <a:r>
              <a:rPr lang="en-US" dirty="0" err="1"/>
              <a:t>Sanotronics</a:t>
            </a:r>
            <a:r>
              <a:rPr lang="en-US" dirty="0"/>
              <a:t> LLC </a:t>
            </a:r>
            <a:r>
              <a:rPr lang="en-US" sz="3600" dirty="0"/>
              <a:t>(Slide 5 of 33)</a:t>
            </a:r>
          </a:p>
        </p:txBody>
      </p:sp>
      <p:sp>
        <p:nvSpPr>
          <p:cNvPr id="3" name="Content Placeholder 2"/>
          <p:cNvSpPr>
            <a:spLocks noGrp="1"/>
          </p:cNvSpPr>
          <p:nvPr>
            <p:ph idx="1"/>
          </p:nvPr>
        </p:nvSpPr>
        <p:spPr>
          <a:prstGeom prst="rect">
            <a:avLst/>
          </a:prstGeom>
          <a:ln>
            <a:noFill/>
          </a:ln>
        </p:spPr>
        <p:txBody>
          <a:bodyPr>
            <a:noAutofit/>
          </a:bodyPr>
          <a:lstStyle/>
          <a:p>
            <a:pPr marL="0" indent="0">
              <a:buNone/>
            </a:pPr>
            <a:r>
              <a:rPr lang="en-US" dirty="0"/>
              <a:t>Base-Case Scenario (cont.):</a:t>
            </a:r>
          </a:p>
          <a:p>
            <a:pPr marL="457200"/>
            <a:r>
              <a:rPr lang="en-US" sz="2600" dirty="0" err="1"/>
              <a:t>Sanotronics</a:t>
            </a:r>
            <a:r>
              <a:rPr lang="en-US" sz="2600" dirty="0"/>
              <a:t> is aware that the values of direct labor cost per unit, parts cost per unit, and first-year demand are uncertain and may consider performing a what-if analysis.</a:t>
            </a:r>
          </a:p>
          <a:p>
            <a:pPr marL="457200"/>
            <a:r>
              <a:rPr lang="en-US" sz="2600" dirty="0"/>
              <a:t>A </a:t>
            </a:r>
            <a:r>
              <a:rPr lang="en-US" sz="2600" b="1" dirty="0"/>
              <a:t>what-if analysis </a:t>
            </a:r>
            <a:r>
              <a:rPr lang="en-US" sz="2600" dirty="0"/>
              <a:t>involves considering alternative values for the random variables (direct labor cost, parts cost, and first-year demand) and computing the resulting value for the output (profit).</a:t>
            </a:r>
          </a:p>
          <a:p>
            <a:pPr marL="457200"/>
            <a:r>
              <a:rPr lang="en-US" sz="2600" dirty="0"/>
              <a:t>Sanotronics could use ranges of labor costs, parts cost, and first-year demand to perform a what-if analysis to evaluate a </a:t>
            </a:r>
            <a:r>
              <a:rPr lang="en-US" sz="2600" b="1" dirty="0"/>
              <a:t>worst-case scenario </a:t>
            </a:r>
            <a:r>
              <a:rPr lang="en-US" sz="2600" dirty="0"/>
              <a:t>and a </a:t>
            </a:r>
            <a:r>
              <a:rPr lang="en-US" sz="2600" b="1" dirty="0"/>
              <a:t>best-case scenario</a:t>
            </a:r>
            <a:r>
              <a:rPr lang="en-US" sz="2600" dirty="0"/>
              <a:t>.</a:t>
            </a:r>
          </a:p>
          <a:p>
            <a:pPr marL="347663" indent="-347663"/>
            <a:endParaRPr lang="en-US" dirty="0"/>
          </a:p>
        </p:txBody>
      </p:sp>
    </p:spTree>
    <p:extLst>
      <p:ext uri="{BB962C8B-B14F-4D97-AF65-F5344CB8AC3E}">
        <p14:creationId xmlns:p14="http://schemas.microsoft.com/office/powerpoint/2010/main" val="36407786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fontScale="90000"/>
          </a:bodyPr>
          <a:lstStyle/>
          <a:p>
            <a:r>
              <a:rPr lang="en-US" dirty="0"/>
              <a:t>Risk Analysis for </a:t>
            </a:r>
            <a:r>
              <a:rPr lang="en-US" dirty="0" err="1"/>
              <a:t>Sanotronics</a:t>
            </a:r>
            <a:r>
              <a:rPr lang="en-US" dirty="0"/>
              <a:t> LLC </a:t>
            </a:r>
            <a:r>
              <a:rPr lang="en-US" sz="3600" dirty="0"/>
              <a:t>(Slide 6 of 33)</a:t>
            </a:r>
          </a:p>
        </p:txBody>
      </p:sp>
      <p:sp>
        <p:nvSpPr>
          <p:cNvPr id="4" name="Content Placeholder 3">
            <a:extLst>
              <a:ext uri="{FF2B5EF4-FFF2-40B4-BE49-F238E27FC236}">
                <a16:creationId xmlns="" xmlns:a16="http://schemas.microsoft.com/office/drawing/2014/main" id="{AB13D0E4-19BC-4D8C-B451-5180F799BCFD}"/>
              </a:ext>
            </a:extLst>
          </p:cNvPr>
          <p:cNvSpPr>
            <a:spLocks noGrp="1"/>
          </p:cNvSpPr>
          <p:nvPr>
            <p:ph sz="quarter" idx="16"/>
          </p:nvPr>
        </p:nvSpPr>
        <p:spPr/>
        <p:txBody>
          <a:bodyPr/>
          <a:lstStyle/>
          <a:p>
            <a:pPr marL="0" indent="0">
              <a:buNone/>
            </a:pPr>
            <a:r>
              <a:rPr lang="en-US" dirty="0"/>
              <a:t>Worst-Case Scenario:</a:t>
            </a:r>
          </a:p>
          <a:p>
            <a:pPr marL="457200"/>
            <a:r>
              <a:rPr lang="en-US" sz="2600" dirty="0"/>
              <a:t>The worst-case for:</a:t>
            </a:r>
          </a:p>
          <a:p>
            <a:pPr marL="914400" lvl="4">
              <a:spcBef>
                <a:spcPts val="1000"/>
              </a:spcBef>
            </a:pPr>
            <a:r>
              <a:rPr lang="en-US" sz="2400" dirty="0"/>
              <a:t>The direct labor cost = $47 (the highest value)</a:t>
            </a:r>
          </a:p>
          <a:p>
            <a:pPr marL="914400"/>
            <a:r>
              <a:rPr lang="en-US" sz="2400" dirty="0"/>
              <a:t>The parts cost = $100 (the highest value)</a:t>
            </a:r>
          </a:p>
          <a:p>
            <a:pPr marL="914400"/>
            <a:r>
              <a:rPr lang="en-US" sz="2400" dirty="0"/>
              <a:t>Demand = 0 units (the lowest value)</a:t>
            </a:r>
          </a:p>
          <a:p>
            <a:pPr marL="457200"/>
            <a:r>
              <a:rPr lang="en-US" sz="2600" dirty="0"/>
              <a:t>Substituting these values into the equation leads to the following profit projection:</a:t>
            </a:r>
          </a:p>
          <a:p>
            <a:endParaRPr lang="en-US" dirty="0"/>
          </a:p>
        </p:txBody>
      </p:sp>
      <p:graphicFrame>
        <p:nvGraphicFramePr>
          <p:cNvPr id="8" name="Content Placeholder 7" descr="Profit equals left parenthesis 249 minus 47 minus 100 right parenthesis times left parenthesis 0 right parenthesis minus 1,000,000 equals 1,000,000.">
            <a:extLst>
              <a:ext uri="{FF2B5EF4-FFF2-40B4-BE49-F238E27FC236}">
                <a16:creationId xmlns="" xmlns:a16="http://schemas.microsoft.com/office/drawing/2014/main" id="{E9F5B069-2CF6-4087-99CF-7350AA6C815E}"/>
              </a:ext>
            </a:extLst>
          </p:cNvPr>
          <p:cNvGraphicFramePr>
            <a:graphicFrameLocks noGrp="1" noChangeAspect="1"/>
          </p:cNvGraphicFramePr>
          <p:nvPr>
            <p:ph sz="quarter" idx="14"/>
            <p:extLst>
              <p:ext uri="{D42A27DB-BD31-4B8C-83A1-F6EECF244321}">
                <p14:modId xmlns:p14="http://schemas.microsoft.com/office/powerpoint/2010/main" val="3093067700"/>
              </p:ext>
            </p:extLst>
          </p:nvPr>
        </p:nvGraphicFramePr>
        <p:xfrm>
          <a:off x="2886753" y="4616691"/>
          <a:ext cx="6418493" cy="480786"/>
        </p:xfrm>
        <a:graphic>
          <a:graphicData uri="http://schemas.openxmlformats.org/presentationml/2006/ole">
            <mc:AlternateContent xmlns:mc="http://schemas.openxmlformats.org/markup-compatibility/2006">
              <mc:Choice xmlns:v="urn:schemas-microsoft-com:vml" Requires="v">
                <p:oleObj spid="_x0000_s146477" name="Equation" r:id="rId4" imgW="3390840" imgH="253800" progId="Equation.DSMT4">
                  <p:embed/>
                </p:oleObj>
              </mc:Choice>
              <mc:Fallback>
                <p:oleObj name="Equation" r:id="rId4" imgW="3390840" imgH="253800" progId="Equation.DSMT4">
                  <p:embed/>
                  <p:pic>
                    <p:nvPicPr>
                      <p:cNvPr id="7" name="Object 6">
                        <a:extLst>
                          <a:ext uri="{FF2B5EF4-FFF2-40B4-BE49-F238E27FC236}">
                            <a16:creationId xmlns="" xmlns:a16="http://schemas.microsoft.com/office/drawing/2014/main" id="{BFCCE541-F0FF-4F49-8CBC-1A16B00B7F03}"/>
                          </a:ext>
                        </a:extLst>
                      </p:cNvPr>
                      <p:cNvPicPr/>
                      <p:nvPr/>
                    </p:nvPicPr>
                    <p:blipFill>
                      <a:blip r:embed="rId5"/>
                      <a:stretch>
                        <a:fillRect/>
                      </a:stretch>
                    </p:blipFill>
                    <p:spPr>
                      <a:xfrm>
                        <a:off x="2886753" y="4616691"/>
                        <a:ext cx="6418493" cy="480786"/>
                      </a:xfrm>
                      <a:prstGeom prst="rect">
                        <a:avLst/>
                      </a:prstGeom>
                    </p:spPr>
                  </p:pic>
                </p:oleObj>
              </mc:Fallback>
            </mc:AlternateContent>
          </a:graphicData>
        </a:graphic>
      </p:graphicFrame>
      <p:sp>
        <p:nvSpPr>
          <p:cNvPr id="6" name="Text Placeholder 5">
            <a:extLst>
              <a:ext uri="{FF2B5EF4-FFF2-40B4-BE49-F238E27FC236}">
                <a16:creationId xmlns="" xmlns:a16="http://schemas.microsoft.com/office/drawing/2014/main" id="{92D34A81-0B9C-4567-B397-29F8EA7C2792}"/>
              </a:ext>
            </a:extLst>
          </p:cNvPr>
          <p:cNvSpPr>
            <a:spLocks noGrp="1"/>
          </p:cNvSpPr>
          <p:nvPr>
            <p:ph sz="quarter" idx="15"/>
          </p:nvPr>
        </p:nvSpPr>
        <p:spPr>
          <a:xfrm>
            <a:off x="838199" y="5374942"/>
            <a:ext cx="10515600" cy="682626"/>
          </a:xfrm>
        </p:spPr>
        <p:txBody>
          <a:bodyPr/>
          <a:lstStyle/>
          <a:p>
            <a:pPr marL="457200"/>
            <a:r>
              <a:rPr lang="en-US" sz="2600" dirty="0"/>
              <a:t>So, the worst-case scenario leads to a projected loss of $1,000,000.</a:t>
            </a:r>
          </a:p>
        </p:txBody>
      </p:sp>
    </p:spTree>
    <p:extLst>
      <p:ext uri="{BB962C8B-B14F-4D97-AF65-F5344CB8AC3E}">
        <p14:creationId xmlns:p14="http://schemas.microsoft.com/office/powerpoint/2010/main" val="33077627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fontScale="90000"/>
          </a:bodyPr>
          <a:lstStyle/>
          <a:p>
            <a:r>
              <a:rPr lang="en-US" dirty="0"/>
              <a:t>Risk Analysis for </a:t>
            </a:r>
            <a:r>
              <a:rPr lang="en-US" dirty="0" err="1"/>
              <a:t>Sanotronics</a:t>
            </a:r>
            <a:r>
              <a:rPr lang="en-US" dirty="0"/>
              <a:t> LLC </a:t>
            </a:r>
            <a:r>
              <a:rPr lang="en-US" sz="3600" dirty="0"/>
              <a:t>(Slide 7 of 33)</a:t>
            </a:r>
          </a:p>
        </p:txBody>
      </p:sp>
      <p:sp>
        <p:nvSpPr>
          <p:cNvPr id="4" name="Content Placeholder 3">
            <a:extLst>
              <a:ext uri="{FF2B5EF4-FFF2-40B4-BE49-F238E27FC236}">
                <a16:creationId xmlns="" xmlns:a16="http://schemas.microsoft.com/office/drawing/2014/main" id="{E806C001-B658-4D48-AD8F-1360283A4B2B}"/>
              </a:ext>
            </a:extLst>
          </p:cNvPr>
          <p:cNvSpPr>
            <a:spLocks noGrp="1"/>
          </p:cNvSpPr>
          <p:nvPr>
            <p:ph sz="quarter" idx="16"/>
          </p:nvPr>
        </p:nvSpPr>
        <p:spPr/>
        <p:txBody>
          <a:bodyPr/>
          <a:lstStyle/>
          <a:p>
            <a:pPr marL="0" indent="0">
              <a:buNone/>
            </a:pPr>
            <a:r>
              <a:rPr lang="en-US" dirty="0"/>
              <a:t>Best-Case Scenario:</a:t>
            </a:r>
          </a:p>
          <a:p>
            <a:pPr marL="457200"/>
            <a:r>
              <a:rPr lang="en-US" sz="2600" dirty="0"/>
              <a:t>The best-case for: </a:t>
            </a:r>
          </a:p>
          <a:p>
            <a:pPr marL="914400"/>
            <a:r>
              <a:rPr lang="en-US" sz="2400" dirty="0"/>
              <a:t>The direct labor cost = $43 (the lowest value).</a:t>
            </a:r>
          </a:p>
          <a:p>
            <a:pPr marL="914400"/>
            <a:r>
              <a:rPr lang="en-US" sz="2400" dirty="0"/>
              <a:t>The parts cost = $80 (the lowest value).</a:t>
            </a:r>
          </a:p>
          <a:p>
            <a:pPr marL="914400"/>
            <a:r>
              <a:rPr lang="en-US" sz="2400" dirty="0"/>
              <a:t>Demand = 30,000 units (the highest value).</a:t>
            </a:r>
          </a:p>
          <a:p>
            <a:pPr marL="457200"/>
            <a:r>
              <a:rPr lang="en-US" sz="2600" dirty="0"/>
              <a:t>Substituting these values into the equation leads to the following profit projection:</a:t>
            </a:r>
          </a:p>
          <a:p>
            <a:endParaRPr lang="en-US" sz="2600" dirty="0"/>
          </a:p>
        </p:txBody>
      </p:sp>
      <p:graphicFrame>
        <p:nvGraphicFramePr>
          <p:cNvPr id="8" name="Content Placeholder 7" descr="Profit equals left parenthesis 249 minus 43 minus 80 right parenthesis times left parenthesis 30,000 right parenthesis minus 1,000,000 equals 2,780,000.">
            <a:extLst>
              <a:ext uri="{FF2B5EF4-FFF2-40B4-BE49-F238E27FC236}">
                <a16:creationId xmlns="" xmlns:a16="http://schemas.microsoft.com/office/drawing/2014/main" id="{02EDA6C9-2073-49A0-A876-05F4889F72CA}"/>
              </a:ext>
            </a:extLst>
          </p:cNvPr>
          <p:cNvGraphicFramePr>
            <a:graphicFrameLocks noGrp="1" noChangeAspect="1"/>
          </p:cNvGraphicFramePr>
          <p:nvPr>
            <p:ph sz="quarter" idx="14"/>
            <p:extLst>
              <p:ext uri="{D42A27DB-BD31-4B8C-83A1-F6EECF244321}">
                <p14:modId xmlns:p14="http://schemas.microsoft.com/office/powerpoint/2010/main" val="305413535"/>
              </p:ext>
            </p:extLst>
          </p:nvPr>
        </p:nvGraphicFramePr>
        <p:xfrm>
          <a:off x="2707081" y="4687946"/>
          <a:ext cx="6777837" cy="480698"/>
        </p:xfrm>
        <a:graphic>
          <a:graphicData uri="http://schemas.openxmlformats.org/presentationml/2006/ole">
            <mc:AlternateContent xmlns:mc="http://schemas.openxmlformats.org/markup-compatibility/2006">
              <mc:Choice xmlns:v="urn:schemas-microsoft-com:vml" Requires="v">
                <p:oleObj spid="_x0000_s147502" name="Equation" r:id="rId4" imgW="3581280" imgH="253800" progId="Equation.DSMT4">
                  <p:embed/>
                </p:oleObj>
              </mc:Choice>
              <mc:Fallback>
                <p:oleObj name="Equation" r:id="rId4" imgW="3581280" imgH="253800" progId="Equation.DSMT4">
                  <p:embed/>
                  <p:pic>
                    <p:nvPicPr>
                      <p:cNvPr id="7" name="Object 6">
                        <a:extLst>
                          <a:ext uri="{FF2B5EF4-FFF2-40B4-BE49-F238E27FC236}">
                            <a16:creationId xmlns="" xmlns:a16="http://schemas.microsoft.com/office/drawing/2014/main" id="{3A4978FC-1E6C-4376-A5BD-785AA23B80B6}"/>
                          </a:ext>
                        </a:extLst>
                      </p:cNvPr>
                      <p:cNvPicPr/>
                      <p:nvPr/>
                    </p:nvPicPr>
                    <p:blipFill>
                      <a:blip r:embed="rId5"/>
                      <a:stretch>
                        <a:fillRect/>
                      </a:stretch>
                    </p:blipFill>
                    <p:spPr>
                      <a:xfrm>
                        <a:off x="2707081" y="4687946"/>
                        <a:ext cx="6777837" cy="480698"/>
                      </a:xfrm>
                      <a:prstGeom prst="rect">
                        <a:avLst/>
                      </a:prstGeom>
                    </p:spPr>
                  </p:pic>
                </p:oleObj>
              </mc:Fallback>
            </mc:AlternateContent>
          </a:graphicData>
        </a:graphic>
      </p:graphicFrame>
      <p:sp>
        <p:nvSpPr>
          <p:cNvPr id="6" name="Text Placeholder 5">
            <a:extLst>
              <a:ext uri="{FF2B5EF4-FFF2-40B4-BE49-F238E27FC236}">
                <a16:creationId xmlns="" xmlns:a16="http://schemas.microsoft.com/office/drawing/2014/main" id="{A9569216-09A1-42D5-90F4-36D7D31281FD}"/>
              </a:ext>
            </a:extLst>
          </p:cNvPr>
          <p:cNvSpPr>
            <a:spLocks noGrp="1"/>
          </p:cNvSpPr>
          <p:nvPr>
            <p:ph sz="quarter" idx="15"/>
          </p:nvPr>
        </p:nvSpPr>
        <p:spPr>
          <a:xfrm>
            <a:off x="838200" y="5374941"/>
            <a:ext cx="10515600" cy="592138"/>
          </a:xfrm>
        </p:spPr>
        <p:txBody>
          <a:bodyPr/>
          <a:lstStyle/>
          <a:p>
            <a:pPr marL="457200"/>
            <a:r>
              <a:rPr lang="en-US" sz="2600" dirty="0"/>
              <a:t>So, the best-case scenario leads to a projected profit of $2,780,000.</a:t>
            </a:r>
          </a:p>
        </p:txBody>
      </p:sp>
    </p:spTree>
    <p:extLst>
      <p:ext uri="{BB962C8B-B14F-4D97-AF65-F5344CB8AC3E}">
        <p14:creationId xmlns:p14="http://schemas.microsoft.com/office/powerpoint/2010/main" val="1111980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fontScale="90000"/>
          </a:bodyPr>
          <a:lstStyle/>
          <a:p>
            <a:r>
              <a:rPr lang="en-US" dirty="0"/>
              <a:t>Risk Analysis for </a:t>
            </a:r>
            <a:r>
              <a:rPr lang="en-US" dirty="0" err="1"/>
              <a:t>Sanotronics</a:t>
            </a:r>
            <a:r>
              <a:rPr lang="en-US" dirty="0"/>
              <a:t> LLC </a:t>
            </a:r>
            <a:r>
              <a:rPr lang="en-US" sz="3600" dirty="0"/>
              <a:t>(Slide 8 of 33)</a:t>
            </a:r>
          </a:p>
        </p:txBody>
      </p:sp>
      <p:sp>
        <p:nvSpPr>
          <p:cNvPr id="3" name="Content Placeholder 2"/>
          <p:cNvSpPr>
            <a:spLocks noGrp="1"/>
          </p:cNvSpPr>
          <p:nvPr>
            <p:ph idx="1"/>
          </p:nvPr>
        </p:nvSpPr>
        <p:spPr>
          <a:prstGeom prst="rect">
            <a:avLst/>
          </a:prstGeom>
          <a:ln>
            <a:noFill/>
          </a:ln>
        </p:spPr>
        <p:txBody>
          <a:bodyPr>
            <a:noAutofit/>
          </a:bodyPr>
          <a:lstStyle/>
          <a:p>
            <a:pPr marL="0" indent="0">
              <a:buNone/>
            </a:pPr>
            <a:r>
              <a:rPr lang="en-US" dirty="0"/>
              <a:t>Best-Case Scenario (cont.):</a:t>
            </a:r>
          </a:p>
          <a:p>
            <a:pPr marL="457200"/>
            <a:r>
              <a:rPr lang="en-US" sz="2600" b="1" dirty="0"/>
              <a:t>At this point, the what-if analysis provides the conclusion that profits may range from a loss of $1,000,000 to a profit of $2,780,000 with a base-case profit of $710,000.</a:t>
            </a:r>
          </a:p>
          <a:p>
            <a:pPr marL="457200"/>
            <a:r>
              <a:rPr lang="en-US" sz="2600" dirty="0"/>
              <a:t>Although the base-case profit of $710,000 is possible, the what-if analysis indicates that either a substantial loss or a substantial profit is possible.</a:t>
            </a:r>
          </a:p>
          <a:p>
            <a:pPr marL="457200"/>
            <a:r>
              <a:rPr lang="en-US" sz="2600" dirty="0"/>
              <a:t>Simple what-if analyses do not indicate the likelihood of the various profit or loss values.</a:t>
            </a:r>
          </a:p>
          <a:p>
            <a:pPr marL="457200"/>
            <a:r>
              <a:rPr lang="en-US" sz="2600" dirty="0"/>
              <a:t>To conduct a more thorough evaluation of risk by obtaining insight on the potential magnitude and probability of undesirable outcomes, we now turn to developing a spreadsheet simulation model.</a:t>
            </a:r>
          </a:p>
          <a:p>
            <a:pPr marL="347663" indent="-347663"/>
            <a:endParaRPr lang="en-US" b="1" dirty="0"/>
          </a:p>
          <a:p>
            <a:pPr marL="914400" indent="-347663"/>
            <a:endParaRPr lang="en-US" sz="2200" dirty="0"/>
          </a:p>
          <a:p>
            <a:pPr marL="914400"/>
            <a:endParaRPr lang="en-US" sz="2200" dirty="0"/>
          </a:p>
          <a:p>
            <a:pPr marL="347663" indent="-347663"/>
            <a:endParaRPr lang="en-US" b="1" dirty="0"/>
          </a:p>
          <a:p>
            <a:pPr marL="914400" indent="-347663"/>
            <a:endParaRPr lang="en-US" sz="2200"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906720" y="2940120"/>
              <a:ext cx="3827880" cy="267840"/>
            </p14:xfrm>
          </p:contentPart>
        </mc:Choice>
        <mc:Fallback xmlns="">
          <p:pic>
            <p:nvPicPr>
              <p:cNvPr id="4" name="Ink 3"/>
              <p:cNvPicPr/>
              <p:nvPr/>
            </p:nvPicPr>
            <p:blipFill>
              <a:blip r:embed="rId4"/>
              <a:stretch>
                <a:fillRect/>
              </a:stretch>
            </p:blipFill>
            <p:spPr>
              <a:xfrm>
                <a:off x="3897360" y="2930760"/>
                <a:ext cx="3846600" cy="286560"/>
              </a:xfrm>
              <a:prstGeom prst="rect">
                <a:avLst/>
              </a:prstGeom>
            </p:spPr>
          </p:pic>
        </mc:Fallback>
      </mc:AlternateContent>
    </p:spTree>
    <p:extLst>
      <p:ext uri="{BB962C8B-B14F-4D97-AF65-F5344CB8AC3E}">
        <p14:creationId xmlns:p14="http://schemas.microsoft.com/office/powerpoint/2010/main" val="19203331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fontScale="90000"/>
          </a:bodyPr>
          <a:lstStyle/>
          <a:p>
            <a:r>
              <a:rPr lang="en-US" dirty="0"/>
              <a:t>Risk Analysis for </a:t>
            </a:r>
            <a:r>
              <a:rPr lang="en-US" dirty="0" err="1"/>
              <a:t>Sanotronics</a:t>
            </a:r>
            <a:r>
              <a:rPr lang="en-US" dirty="0"/>
              <a:t> LLC </a:t>
            </a:r>
            <a:r>
              <a:rPr lang="en-US" sz="3600" dirty="0"/>
              <a:t>(Slide 9 of 33)</a:t>
            </a:r>
          </a:p>
        </p:txBody>
      </p:sp>
      <p:sp>
        <p:nvSpPr>
          <p:cNvPr id="3" name="Content Placeholder 2"/>
          <p:cNvSpPr>
            <a:spLocks noGrp="1"/>
          </p:cNvSpPr>
          <p:nvPr>
            <p:ph idx="1"/>
          </p:nvPr>
        </p:nvSpPr>
        <p:spPr>
          <a:prstGeom prst="rect">
            <a:avLst/>
          </a:prstGeom>
          <a:ln>
            <a:noFill/>
          </a:ln>
        </p:spPr>
        <p:txBody>
          <a:bodyPr/>
          <a:lstStyle/>
          <a:p>
            <a:pPr marL="0" indent="0">
              <a:buNone/>
            </a:pPr>
            <a:r>
              <a:rPr lang="en-US" dirty="0"/>
              <a:t>Sanotronics Spreadsheet Model:</a:t>
            </a:r>
          </a:p>
          <a:p>
            <a:pPr marL="457200" defTabSz="1027113"/>
            <a:r>
              <a:rPr lang="en-US" sz="2600" dirty="0"/>
              <a:t>Figure 11.1 provides the formula and value views for </a:t>
            </a:r>
            <a:r>
              <a:rPr lang="en-US" sz="2600" dirty="0" err="1"/>
              <a:t>Sanotronics</a:t>
            </a:r>
            <a:r>
              <a:rPr lang="en-US" sz="2600" dirty="0"/>
              <a:t>.</a:t>
            </a:r>
          </a:p>
          <a:p>
            <a:pPr marL="457200" defTabSz="1027113"/>
            <a:r>
              <a:rPr lang="en-US" sz="2600" b="1" dirty="0"/>
              <a:t>Data on selling price per unit, administrative and advertising cost, direct labor cost per unit, parts cost per unit, and demand are in cells B4 to B8.</a:t>
            </a:r>
          </a:p>
          <a:p>
            <a:pPr marL="457200" defTabSz="1027113"/>
            <a:r>
              <a:rPr lang="en-US" sz="2600" dirty="0"/>
              <a:t>The profit calculation, corresponding to the equation, is expressed in cell </a:t>
            </a:r>
            <a:r>
              <a:rPr lang="en-US" sz="2600" b="1" dirty="0"/>
              <a:t>B11 using appropriate cell references and formula logic</a:t>
            </a:r>
            <a:r>
              <a:rPr lang="en-US" sz="2600" dirty="0"/>
              <a:t>.</a:t>
            </a:r>
          </a:p>
          <a:p>
            <a:pPr marL="457200" defTabSz="1027113"/>
            <a:r>
              <a:rPr lang="en-US" sz="2600" dirty="0"/>
              <a:t>The spreadsheet model computes profit for the base-case scenario; by changing one or more values for the input parameters, the spreadsheet model can be used to conduct a manual what-if analysis.</a:t>
            </a:r>
            <a:endParaRPr lang="en-US" sz="2200" dirty="0"/>
          </a:p>
          <a:p>
            <a:pPr marL="347663" indent="-347663"/>
            <a:endParaRPr lang="en-US" b="1" dirty="0"/>
          </a:p>
          <a:p>
            <a:pPr marL="914400" indent="-347663"/>
            <a:endParaRPr lang="en-US" sz="2200" dirty="0"/>
          </a:p>
        </p:txBody>
      </p:sp>
    </p:spTree>
    <p:extLst>
      <p:ext uri="{BB962C8B-B14F-4D97-AF65-F5344CB8AC3E}">
        <p14:creationId xmlns:p14="http://schemas.microsoft.com/office/powerpoint/2010/main" val="3425459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dirty="0"/>
              <a:t>Risk Analysis for </a:t>
            </a:r>
            <a:r>
              <a:rPr lang="en-US" dirty="0" err="1"/>
              <a:t>Sanotronics</a:t>
            </a:r>
            <a:r>
              <a:rPr lang="en-US" dirty="0"/>
              <a:t> LLC </a:t>
            </a:r>
            <a:r>
              <a:rPr lang="en-US" sz="3600" dirty="0"/>
              <a:t>(Slide 10 of 33)</a:t>
            </a:r>
            <a:endParaRPr lang="en-US" dirty="0"/>
          </a:p>
        </p:txBody>
      </p:sp>
      <p:sp>
        <p:nvSpPr>
          <p:cNvPr id="3" name="Text Placeholder 2">
            <a:extLst>
              <a:ext uri="{FF2B5EF4-FFF2-40B4-BE49-F238E27FC236}">
                <a16:creationId xmlns="" xmlns:a16="http://schemas.microsoft.com/office/drawing/2014/main" id="{C9F49AE2-F9FF-4C5D-BC45-097F74F04F47}"/>
              </a:ext>
            </a:extLst>
          </p:cNvPr>
          <p:cNvSpPr>
            <a:spLocks noGrp="1"/>
          </p:cNvSpPr>
          <p:nvPr>
            <p:ph sz="half" idx="1"/>
          </p:nvPr>
        </p:nvSpPr>
        <p:spPr>
          <a:xfrm>
            <a:off x="838200" y="1463040"/>
            <a:ext cx="4415247" cy="4572000"/>
          </a:xfrm>
        </p:spPr>
        <p:txBody>
          <a:bodyPr/>
          <a:lstStyle/>
          <a:p>
            <a:pPr marL="0" indent="0">
              <a:buNone/>
            </a:pPr>
            <a:r>
              <a:rPr lang="en-US" dirty="0"/>
              <a:t>Figure 11.1: Excel Worksheet For </a:t>
            </a:r>
            <a:r>
              <a:rPr lang="en-US" dirty="0" err="1"/>
              <a:t>Sanotronics</a:t>
            </a:r>
            <a:endParaRPr lang="en-US" dirty="0"/>
          </a:p>
        </p:txBody>
      </p:sp>
      <p:pic>
        <p:nvPicPr>
          <p:cNvPr id="9" name="Picture Placeholder 8" descr="Two excel sheets displays parameters of Sanotronics under which fields such as Selling Price per Unit, Administrative and Advertising Cost, Direct Labor Cost per Unit, Parts Cost per Unit and Demand and Model of Sanotronics under which field Profit is shown.">
            <a:extLst>
              <a:ext uri="{FF2B5EF4-FFF2-40B4-BE49-F238E27FC236}">
                <a16:creationId xmlns="" xmlns:a16="http://schemas.microsoft.com/office/drawing/2014/main" id="{F68EE2F6-37F8-40D4-9F26-925FB22FF86D}"/>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5420" t="8856" r="9370" b="5806"/>
          <a:stretch/>
        </p:blipFill>
        <p:spPr>
          <a:xfrm>
            <a:off x="5475514" y="1583813"/>
            <a:ext cx="5878286" cy="4330453"/>
          </a:xfrm>
        </p:spPr>
      </p:pic>
    </p:spTree>
    <p:extLst>
      <p:ext uri="{BB962C8B-B14F-4D97-AF65-F5344CB8AC3E}">
        <p14:creationId xmlns:p14="http://schemas.microsoft.com/office/powerpoint/2010/main" val="28129723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fontScale="90000"/>
          </a:bodyPr>
          <a:lstStyle/>
          <a:p>
            <a:r>
              <a:rPr lang="en-US" dirty="0"/>
              <a:t>Risk Analysis for </a:t>
            </a:r>
            <a:r>
              <a:rPr lang="en-US" dirty="0" err="1"/>
              <a:t>Sanotronics</a:t>
            </a:r>
            <a:r>
              <a:rPr lang="en-US" dirty="0"/>
              <a:t> LLC </a:t>
            </a:r>
            <a:r>
              <a:rPr lang="en-US" sz="3600" dirty="0"/>
              <a:t>(Slide 11 of 33)</a:t>
            </a:r>
          </a:p>
        </p:txBody>
      </p:sp>
      <p:sp>
        <p:nvSpPr>
          <p:cNvPr id="3" name="Content Placeholder 2"/>
          <p:cNvSpPr>
            <a:spLocks noGrp="1"/>
          </p:cNvSpPr>
          <p:nvPr>
            <p:ph idx="1"/>
          </p:nvPr>
        </p:nvSpPr>
        <p:spPr>
          <a:prstGeom prst="rect">
            <a:avLst/>
          </a:prstGeom>
          <a:ln>
            <a:noFill/>
          </a:ln>
        </p:spPr>
        <p:txBody>
          <a:bodyPr>
            <a:noAutofit/>
          </a:bodyPr>
          <a:lstStyle/>
          <a:p>
            <a:pPr marL="0" indent="0" defTabSz="406400">
              <a:buNone/>
            </a:pPr>
            <a:r>
              <a:rPr lang="en-US" dirty="0"/>
              <a:t>Use of Probability Distributions to Represent Random Variables:</a:t>
            </a:r>
          </a:p>
          <a:p>
            <a:pPr marL="457200"/>
            <a:r>
              <a:rPr lang="en-US" sz="2600" dirty="0"/>
              <a:t>Using the what-if approach to risk analysis, manually select values for the random variables, and then compute the resulting profit.</a:t>
            </a:r>
          </a:p>
          <a:p>
            <a:pPr marL="457200"/>
            <a:r>
              <a:rPr lang="en-US" sz="2600" dirty="0"/>
              <a:t>Monte Carlo simulation randomly generates values for the random variables.</a:t>
            </a:r>
          </a:p>
          <a:p>
            <a:pPr marL="457200"/>
            <a:r>
              <a:rPr lang="en-US" sz="2600" dirty="0"/>
              <a:t>Sanotronics researched the random variables to identify probability distributions for the direct labor cost per unit, the parts cost per unit, and first-year demand.</a:t>
            </a:r>
          </a:p>
        </p:txBody>
      </p:sp>
    </p:spTree>
    <p:extLst>
      <p:ext uri="{BB962C8B-B14F-4D97-AF65-F5344CB8AC3E}">
        <p14:creationId xmlns:p14="http://schemas.microsoft.com/office/powerpoint/2010/main" val="23902411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Monte Carlo Simulation</a:t>
            </a:r>
          </a:p>
        </p:txBody>
      </p:sp>
      <p:sp>
        <p:nvSpPr>
          <p:cNvPr id="5" name="Subtitle 4"/>
          <p:cNvSpPr>
            <a:spLocks noGrp="1"/>
          </p:cNvSpPr>
          <p:nvPr>
            <p:ph type="subTitle" idx="1"/>
          </p:nvPr>
        </p:nvSpPr>
        <p:spPr/>
        <p:txBody>
          <a:bodyPr/>
          <a:lstStyle/>
          <a:p>
            <a:r>
              <a:rPr lang="en-US" dirty="0"/>
              <a:t>Chapter 11</a:t>
            </a:r>
          </a:p>
        </p:txBody>
      </p:sp>
    </p:spTree>
    <p:extLst>
      <p:ext uri="{BB962C8B-B14F-4D97-AF65-F5344CB8AC3E}">
        <p14:creationId xmlns:p14="http://schemas.microsoft.com/office/powerpoint/2010/main" val="1650192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Risk Analysis for </a:t>
            </a:r>
            <a:r>
              <a:rPr lang="en-US" dirty="0" err="1"/>
              <a:t>Sanotronics</a:t>
            </a:r>
            <a:r>
              <a:rPr lang="en-US" dirty="0"/>
              <a:t> LLC </a:t>
            </a:r>
            <a:r>
              <a:rPr lang="en-US" sz="3600" dirty="0"/>
              <a:t>(Slide 12 of 33)</a:t>
            </a:r>
          </a:p>
        </p:txBody>
      </p:sp>
      <p:sp>
        <p:nvSpPr>
          <p:cNvPr id="6" name="Text Placeholder 5"/>
          <p:cNvSpPr>
            <a:spLocks noGrp="1"/>
          </p:cNvSpPr>
          <p:nvPr>
            <p:ph sz="half" idx="1"/>
          </p:nvPr>
        </p:nvSpPr>
        <p:spPr/>
        <p:txBody>
          <a:bodyPr/>
          <a:lstStyle/>
          <a:p>
            <a:pPr marL="0" indent="0">
              <a:buNone/>
            </a:pPr>
            <a:r>
              <a:rPr lang="en-US" dirty="0"/>
              <a:t>Figure 11.2: Probability Distribution for Direct Labor Cost Per Unit</a:t>
            </a:r>
          </a:p>
          <a:p>
            <a:pPr marL="0" indent="0">
              <a:buNone/>
            </a:pPr>
            <a:endParaRPr lang="en-US" dirty="0"/>
          </a:p>
          <a:p>
            <a:pPr marL="0" indent="0">
              <a:buNone/>
            </a:pPr>
            <a:r>
              <a:rPr lang="en-US" sz="2400" dirty="0"/>
              <a:t>Based on recent wage rates and estimated processing requirements of the device, </a:t>
            </a:r>
            <a:r>
              <a:rPr lang="en-US" sz="2400" dirty="0" err="1"/>
              <a:t>Sanotronics</a:t>
            </a:r>
            <a:r>
              <a:rPr lang="en-US" sz="2400" dirty="0"/>
              <a:t> believes that the direct labor cost will range from $43 to $47 per unit and is described by the discrete probability distribution</a:t>
            </a:r>
            <a:r>
              <a:rPr lang="en-US" sz="2400" b="1" dirty="0"/>
              <a:t> </a:t>
            </a:r>
            <a:r>
              <a:rPr lang="en-US" sz="2400" dirty="0"/>
              <a:t>shown in Figure 11.2.</a:t>
            </a:r>
          </a:p>
          <a:p>
            <a:endParaRPr lang="en-US" dirty="0"/>
          </a:p>
          <a:p>
            <a:pPr marL="0" indent="0">
              <a:buNone/>
            </a:pPr>
            <a:endParaRPr lang="en-US" dirty="0"/>
          </a:p>
        </p:txBody>
      </p:sp>
      <p:pic>
        <p:nvPicPr>
          <p:cNvPr id="10" name="Picture Placeholder 9" descr="A bar chart is drawn with Direct labor cost per unit in dollars versus Probability ranging 0 to 0.45 at intervals 0.05. The data displayed in the bar chart are as follows: $43, 0.10; $44, 0.20; $45, 0.40; $46, 0.20; and $47, 0.10.">
            <a:extLst>
              <a:ext uri="{FF2B5EF4-FFF2-40B4-BE49-F238E27FC236}">
                <a16:creationId xmlns="" xmlns:a16="http://schemas.microsoft.com/office/drawing/2014/main" id="{6DFEA5B7-F2F8-4AA8-A6EF-BC28BDF6356E}"/>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6521" t="13890" r="23133" b="6958"/>
          <a:stretch/>
        </p:blipFill>
        <p:spPr>
          <a:xfrm>
            <a:off x="6722566" y="1463040"/>
            <a:ext cx="4631234" cy="4138093"/>
          </a:xfrm>
        </p:spPr>
      </p:pic>
    </p:spTree>
    <p:extLst>
      <p:ext uri="{BB962C8B-B14F-4D97-AF65-F5344CB8AC3E}">
        <p14:creationId xmlns:p14="http://schemas.microsoft.com/office/powerpoint/2010/main" val="19106630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ln>
            <a:noFill/>
          </a:ln>
        </p:spPr>
        <p:txBody>
          <a:bodyPr>
            <a:normAutofit fontScale="90000"/>
          </a:bodyPr>
          <a:lstStyle/>
          <a:p>
            <a:r>
              <a:rPr lang="en-US" dirty="0"/>
              <a:t>Risk Analysis for </a:t>
            </a:r>
            <a:r>
              <a:rPr lang="en-US" dirty="0" err="1"/>
              <a:t>Sanotronics</a:t>
            </a:r>
            <a:r>
              <a:rPr lang="en-US" dirty="0"/>
              <a:t> LLC </a:t>
            </a:r>
            <a:r>
              <a:rPr lang="en-US" sz="3600" dirty="0"/>
              <a:t>(Slide 13 of 33)</a:t>
            </a:r>
          </a:p>
        </p:txBody>
      </p:sp>
      <p:sp>
        <p:nvSpPr>
          <p:cNvPr id="3" name="Content Placeholder 2"/>
          <p:cNvSpPr>
            <a:spLocks noGrp="1"/>
          </p:cNvSpPr>
          <p:nvPr>
            <p:ph idx="1"/>
          </p:nvPr>
        </p:nvSpPr>
        <p:spPr>
          <a:prstGeom prst="rect">
            <a:avLst/>
          </a:prstGeom>
          <a:ln>
            <a:noFill/>
          </a:ln>
        </p:spPr>
        <p:txBody>
          <a:bodyPr>
            <a:noAutofit/>
          </a:bodyPr>
          <a:lstStyle/>
          <a:p>
            <a:pPr marL="0" indent="0">
              <a:buNone/>
            </a:pPr>
            <a:r>
              <a:rPr lang="en-US" dirty="0"/>
              <a:t>Use of Probability Distributions to Represent Random Variables (cont.):</a:t>
            </a:r>
          </a:p>
          <a:p>
            <a:pPr marL="457200"/>
            <a:r>
              <a:rPr lang="en-US" sz="2600" dirty="0"/>
              <a:t>There is 0.1 probability that the direct labor cost will be $43 per unit, a 0.2 probability that the direct labor cost will be $44 per unit, and so on.</a:t>
            </a:r>
          </a:p>
          <a:p>
            <a:pPr marL="457200"/>
            <a:r>
              <a:rPr lang="en-US" sz="2600" dirty="0"/>
              <a:t>The highest probability, 0.4, is associated with a direct labor cost of $45 per unit.</a:t>
            </a:r>
          </a:p>
          <a:p>
            <a:pPr marL="457200"/>
            <a:r>
              <a:rPr lang="en-US" sz="2600" dirty="0"/>
              <a:t>Based on the assumption that the direct labor cost per unit is best described by a </a:t>
            </a:r>
            <a:r>
              <a:rPr lang="en-US" sz="2600" b="1" dirty="0"/>
              <a:t>discrete probability distribution</a:t>
            </a:r>
            <a:r>
              <a:rPr lang="en-US" sz="2600" dirty="0"/>
              <a:t>, the direct labor cost per unit can take on only the values of $43, $44, $45, $46, or $47.</a:t>
            </a:r>
            <a:endParaRPr lang="en-US" sz="2600" b="1" dirty="0"/>
          </a:p>
          <a:p>
            <a:pPr marL="914400" indent="-347663"/>
            <a:endParaRPr lang="en-US" sz="2200" dirty="0"/>
          </a:p>
        </p:txBody>
      </p:sp>
    </p:spTree>
    <p:extLst>
      <p:ext uri="{BB962C8B-B14F-4D97-AF65-F5344CB8AC3E}">
        <p14:creationId xmlns:p14="http://schemas.microsoft.com/office/powerpoint/2010/main" val="15974657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ln>
            <a:noFill/>
          </a:ln>
        </p:spPr>
        <p:txBody>
          <a:bodyPr>
            <a:normAutofit fontScale="90000"/>
          </a:bodyPr>
          <a:lstStyle/>
          <a:p>
            <a:r>
              <a:rPr lang="en-US" dirty="0"/>
              <a:t>Risk Analysis for </a:t>
            </a:r>
            <a:r>
              <a:rPr lang="en-US" dirty="0" err="1"/>
              <a:t>Sanotronics</a:t>
            </a:r>
            <a:r>
              <a:rPr lang="en-US" dirty="0"/>
              <a:t> LLC </a:t>
            </a:r>
            <a:r>
              <a:rPr lang="en-US" sz="3600" dirty="0"/>
              <a:t>(Slide 14 of 33)</a:t>
            </a:r>
          </a:p>
        </p:txBody>
      </p:sp>
      <p:sp>
        <p:nvSpPr>
          <p:cNvPr id="3" name="Content Placeholder 2"/>
          <p:cNvSpPr>
            <a:spLocks noGrp="1"/>
          </p:cNvSpPr>
          <p:nvPr>
            <p:ph idx="1"/>
          </p:nvPr>
        </p:nvSpPr>
        <p:spPr>
          <a:prstGeom prst="rect">
            <a:avLst/>
          </a:prstGeom>
          <a:ln>
            <a:noFill/>
          </a:ln>
        </p:spPr>
        <p:txBody>
          <a:bodyPr>
            <a:noAutofit/>
          </a:bodyPr>
          <a:lstStyle/>
          <a:p>
            <a:pPr marL="0" indent="0">
              <a:buNone/>
            </a:pPr>
            <a:r>
              <a:rPr lang="en-US" dirty="0"/>
              <a:t>Use of Probability Distributions to Represent Random Variables (cont.):</a:t>
            </a:r>
          </a:p>
          <a:p>
            <a:pPr marL="457200"/>
            <a:r>
              <a:rPr lang="en-US" sz="2600" dirty="0" err="1"/>
              <a:t>Sanotronics</a:t>
            </a:r>
            <a:r>
              <a:rPr lang="en-US" sz="2600" dirty="0"/>
              <a:t> is relatively unsure of the parts cost because it depends on the general economy, the overall demand for parts, and the pricing policy of Sanotronics’ parts suppliers.</a:t>
            </a:r>
          </a:p>
          <a:p>
            <a:pPr marL="457200"/>
            <a:r>
              <a:rPr lang="en-US" sz="2600" dirty="0"/>
              <a:t>Sanotronics is confident that the parts cost will be between $80 and $100 per unit but is unsure as to whether any particular values between $80 and $100 are more likely than others. </a:t>
            </a:r>
          </a:p>
          <a:p>
            <a:pPr marL="347663" indent="-347663"/>
            <a:endParaRPr lang="en-US" b="1" dirty="0"/>
          </a:p>
          <a:p>
            <a:pPr marL="914400" indent="-347663"/>
            <a:endParaRPr lang="en-US" sz="2200" dirty="0"/>
          </a:p>
        </p:txBody>
      </p:sp>
    </p:spTree>
    <p:extLst>
      <p:ext uri="{BB962C8B-B14F-4D97-AF65-F5344CB8AC3E}">
        <p14:creationId xmlns:p14="http://schemas.microsoft.com/office/powerpoint/2010/main" val="37593239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Risk Analysis for </a:t>
            </a:r>
            <a:r>
              <a:rPr lang="en-US" dirty="0" err="1"/>
              <a:t>Sanotronics</a:t>
            </a:r>
            <a:r>
              <a:rPr lang="en-US" dirty="0"/>
              <a:t> LLC </a:t>
            </a:r>
            <a:r>
              <a:rPr lang="en-US" sz="3600" dirty="0"/>
              <a:t>(Slide 15 of 33)</a:t>
            </a:r>
          </a:p>
        </p:txBody>
      </p:sp>
      <p:sp>
        <p:nvSpPr>
          <p:cNvPr id="7" name="Text Placeholder 6"/>
          <p:cNvSpPr>
            <a:spLocks noGrp="1"/>
          </p:cNvSpPr>
          <p:nvPr>
            <p:ph sz="half" idx="1"/>
          </p:nvPr>
        </p:nvSpPr>
        <p:spPr>
          <a:xfrm>
            <a:off x="838200" y="1463040"/>
            <a:ext cx="4426131" cy="4572000"/>
          </a:xfrm>
        </p:spPr>
        <p:txBody>
          <a:bodyPr/>
          <a:lstStyle/>
          <a:p>
            <a:pPr marL="0" indent="0">
              <a:buNone/>
            </a:pPr>
            <a:r>
              <a:rPr lang="en-US" dirty="0"/>
              <a:t>Figure 11.3: Uniform Probability Distribution for Parts Cost Per Unit</a:t>
            </a:r>
          </a:p>
          <a:p>
            <a:pPr marL="0" indent="0">
              <a:buNone/>
            </a:pPr>
            <a:endParaRPr lang="en-US" dirty="0"/>
          </a:p>
          <a:p>
            <a:pPr marL="0" indent="0">
              <a:buNone/>
            </a:pPr>
            <a:r>
              <a:rPr lang="en-US" sz="2400" dirty="0" err="1"/>
              <a:t>Sanotronics</a:t>
            </a:r>
            <a:r>
              <a:rPr lang="en-US" sz="2400" dirty="0"/>
              <a:t> decides to describe the uncertainty in parts cost with a uniform probability distribution, as shown in Figure 11.3.</a:t>
            </a:r>
          </a:p>
        </p:txBody>
      </p:sp>
      <p:pic>
        <p:nvPicPr>
          <p:cNvPr id="10" name="Picture Placeholder 9" descr="The graph shows uniform probability distribution. The parts per cost ranging from 80 to 100 is 1-twentieth.">
            <a:extLst>
              <a:ext uri="{FF2B5EF4-FFF2-40B4-BE49-F238E27FC236}">
                <a16:creationId xmlns="" xmlns:a16="http://schemas.microsoft.com/office/drawing/2014/main" id="{DCA15F5F-1C51-49E4-A682-B7CC54F04E48}"/>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7359" t="15510" r="15589" b="10561"/>
          <a:stretch/>
        </p:blipFill>
        <p:spPr>
          <a:xfrm>
            <a:off x="5433752" y="1463039"/>
            <a:ext cx="6081598" cy="3370218"/>
          </a:xfrm>
        </p:spPr>
      </p:pic>
    </p:spTree>
    <p:extLst>
      <p:ext uri="{BB962C8B-B14F-4D97-AF65-F5344CB8AC3E}">
        <p14:creationId xmlns:p14="http://schemas.microsoft.com/office/powerpoint/2010/main" val="17197100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ln>
            <a:noFill/>
          </a:ln>
        </p:spPr>
        <p:txBody>
          <a:bodyPr>
            <a:normAutofit fontScale="90000"/>
          </a:bodyPr>
          <a:lstStyle/>
          <a:p>
            <a:r>
              <a:rPr lang="en-US" dirty="0"/>
              <a:t>Risk Analysis for </a:t>
            </a:r>
            <a:r>
              <a:rPr lang="en-US" dirty="0" err="1"/>
              <a:t>Sanotronics</a:t>
            </a:r>
            <a:r>
              <a:rPr lang="en-US" dirty="0"/>
              <a:t> LLC </a:t>
            </a:r>
            <a:r>
              <a:rPr lang="en-US" sz="3600" dirty="0"/>
              <a:t>(Slide 16 of 33)</a:t>
            </a:r>
          </a:p>
        </p:txBody>
      </p:sp>
      <p:sp>
        <p:nvSpPr>
          <p:cNvPr id="3" name="Content Placeholder 2"/>
          <p:cNvSpPr>
            <a:spLocks noGrp="1"/>
          </p:cNvSpPr>
          <p:nvPr>
            <p:ph idx="1"/>
          </p:nvPr>
        </p:nvSpPr>
        <p:spPr>
          <a:prstGeom prst="rect">
            <a:avLst/>
          </a:prstGeom>
          <a:ln>
            <a:noFill/>
          </a:ln>
        </p:spPr>
        <p:txBody>
          <a:bodyPr>
            <a:noAutofit/>
          </a:bodyPr>
          <a:lstStyle/>
          <a:p>
            <a:pPr marL="0" indent="0">
              <a:buNone/>
            </a:pPr>
            <a:r>
              <a:rPr lang="en-US" dirty="0"/>
              <a:t>Use of Probability Distributions to Represent Random Variables (cont.):</a:t>
            </a:r>
          </a:p>
          <a:p>
            <a:pPr marL="457200"/>
            <a:r>
              <a:rPr lang="en-US" sz="2600" dirty="0"/>
              <a:t>Costs per unit between $80 and $100 are equally likely.</a:t>
            </a:r>
          </a:p>
          <a:p>
            <a:pPr marL="457200"/>
            <a:r>
              <a:rPr lang="en-US" sz="2600" dirty="0"/>
              <a:t>A uniform probability distribution is an example of a </a:t>
            </a:r>
            <a:r>
              <a:rPr lang="en-US" sz="2600" b="1" dirty="0"/>
              <a:t>continuous probability distribution</a:t>
            </a:r>
            <a:r>
              <a:rPr lang="en-US" sz="2600" dirty="0"/>
              <a:t>, which means that the parts cost can take on any</a:t>
            </a:r>
            <a:r>
              <a:rPr lang="en-US" sz="2600" i="1" dirty="0"/>
              <a:t> </a:t>
            </a:r>
            <a:r>
              <a:rPr lang="en-US" sz="2600" dirty="0"/>
              <a:t>value between $80 and $100.</a:t>
            </a:r>
          </a:p>
          <a:p>
            <a:pPr marL="457200"/>
            <a:r>
              <a:rPr lang="en-US" sz="2600" dirty="0"/>
              <a:t>The mean or expected value of first-year demand is 15,000 units. The standard deviation of 4,500 units describes the variability in the first-year demand.</a:t>
            </a:r>
          </a:p>
        </p:txBody>
      </p:sp>
    </p:spTree>
    <p:extLst>
      <p:ext uri="{BB962C8B-B14F-4D97-AF65-F5344CB8AC3E}">
        <p14:creationId xmlns:p14="http://schemas.microsoft.com/office/powerpoint/2010/main" val="24854943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Risk Analysis for </a:t>
            </a:r>
            <a:r>
              <a:rPr lang="en-US" dirty="0" err="1"/>
              <a:t>Sanotronics</a:t>
            </a:r>
            <a:r>
              <a:rPr lang="en-US" dirty="0"/>
              <a:t> LLC </a:t>
            </a:r>
            <a:r>
              <a:rPr lang="en-US" sz="3600" dirty="0"/>
              <a:t>(Slide 17 of 33)</a:t>
            </a:r>
          </a:p>
        </p:txBody>
      </p:sp>
      <p:sp>
        <p:nvSpPr>
          <p:cNvPr id="7" name="Text Placeholder 6"/>
          <p:cNvSpPr>
            <a:spLocks noGrp="1"/>
          </p:cNvSpPr>
          <p:nvPr>
            <p:ph sz="half" idx="1"/>
          </p:nvPr>
        </p:nvSpPr>
        <p:spPr>
          <a:xfrm>
            <a:off x="838200" y="1463040"/>
            <a:ext cx="4308566" cy="4572000"/>
          </a:xfrm>
        </p:spPr>
        <p:txBody>
          <a:bodyPr/>
          <a:lstStyle/>
          <a:p>
            <a:pPr marL="0" indent="0">
              <a:buNone/>
            </a:pPr>
            <a:r>
              <a:rPr lang="en-US" dirty="0"/>
              <a:t>Figure 11.4: Normal Probability Distribution for First-Year Demand</a:t>
            </a:r>
          </a:p>
          <a:p>
            <a:pPr marL="0" indent="0">
              <a:buNone/>
            </a:pPr>
            <a:endParaRPr lang="en-US" sz="2400" dirty="0"/>
          </a:p>
          <a:p>
            <a:pPr marL="0" indent="0">
              <a:buNone/>
            </a:pPr>
            <a:r>
              <a:rPr lang="en-US" sz="2400" dirty="0"/>
              <a:t>Based on sales of comparable medical devices, </a:t>
            </a:r>
            <a:r>
              <a:rPr lang="en-US" sz="2400" dirty="0" err="1"/>
              <a:t>Sanotronics</a:t>
            </a:r>
            <a:r>
              <a:rPr lang="en-US" sz="2400" dirty="0"/>
              <a:t> believes that first-year demand is described by the normal probability distribution shown in Figure 11.4.</a:t>
            </a:r>
          </a:p>
          <a:p>
            <a:pPr marL="0" indent="0">
              <a:buNone/>
            </a:pPr>
            <a:endParaRPr lang="en-US" dirty="0"/>
          </a:p>
        </p:txBody>
      </p:sp>
      <p:pic>
        <p:nvPicPr>
          <p:cNvPr id="10" name="Picture Placeholder 9" descr="A parabola graph is drawn against Number of units sold at x axis whose peak is at Mu = 15,000. Sigma = 4.500 units.">
            <a:extLst>
              <a:ext uri="{FF2B5EF4-FFF2-40B4-BE49-F238E27FC236}">
                <a16:creationId xmlns="" xmlns:a16="http://schemas.microsoft.com/office/drawing/2014/main" id="{BA94C441-D205-4320-971A-E8DE83AE16C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0153" t="15710" r="19501" b="7854"/>
          <a:stretch/>
        </p:blipFill>
        <p:spPr>
          <a:xfrm>
            <a:off x="5943599" y="1463039"/>
            <a:ext cx="5410201" cy="3631849"/>
          </a:xfrm>
        </p:spPr>
      </p:pic>
    </p:spTree>
    <p:extLst>
      <p:ext uri="{BB962C8B-B14F-4D97-AF65-F5344CB8AC3E}">
        <p14:creationId xmlns:p14="http://schemas.microsoft.com/office/powerpoint/2010/main" val="42360425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ln>
            <a:noFill/>
          </a:ln>
        </p:spPr>
        <p:txBody>
          <a:bodyPr>
            <a:normAutofit fontScale="90000"/>
          </a:bodyPr>
          <a:lstStyle/>
          <a:p>
            <a:r>
              <a:rPr lang="en-US" dirty="0"/>
              <a:t>Risk Analysis for </a:t>
            </a:r>
            <a:r>
              <a:rPr lang="en-US" dirty="0" err="1"/>
              <a:t>Sanotronics</a:t>
            </a:r>
            <a:r>
              <a:rPr lang="en-US" dirty="0"/>
              <a:t> LLC </a:t>
            </a:r>
            <a:r>
              <a:rPr lang="en-US" sz="3600" dirty="0"/>
              <a:t>(Slide 18 of 33)</a:t>
            </a:r>
          </a:p>
        </p:txBody>
      </p:sp>
      <p:sp>
        <p:nvSpPr>
          <p:cNvPr id="3" name="Content Placeholder 2"/>
          <p:cNvSpPr>
            <a:spLocks noGrp="1"/>
          </p:cNvSpPr>
          <p:nvPr>
            <p:ph idx="1"/>
          </p:nvPr>
        </p:nvSpPr>
        <p:spPr>
          <a:prstGeom prst="rect">
            <a:avLst/>
          </a:prstGeom>
          <a:ln>
            <a:noFill/>
          </a:ln>
        </p:spPr>
        <p:txBody>
          <a:bodyPr/>
          <a:lstStyle/>
          <a:p>
            <a:pPr marL="0" indent="0">
              <a:buNone/>
            </a:pPr>
            <a:r>
              <a:rPr lang="en-US" dirty="0"/>
              <a:t>Generating Values for Random Variables with Excel:</a:t>
            </a:r>
          </a:p>
          <a:p>
            <a:pPr marL="457200"/>
            <a:r>
              <a:rPr lang="en-US" sz="2600" dirty="0"/>
              <a:t>Computer-generated random numbers are randomly selected numbers from 0 up to, but not including, 1; this interval is denoted [0, 1).</a:t>
            </a:r>
          </a:p>
          <a:p>
            <a:pPr marL="457200"/>
            <a:r>
              <a:rPr lang="en-US" sz="2600" dirty="0"/>
              <a:t>Placing the formula =RAND() in a cell of an Excel worksheet will result in a random number between 0 and 1 being placed into that cell.</a:t>
            </a:r>
          </a:p>
          <a:p>
            <a:pPr marL="457200"/>
            <a:r>
              <a:rPr lang="en-US" sz="2600" dirty="0"/>
              <a:t>In the Sanotronics model, representative values must be generated for the random variables corresponding to direct labor cost per unit, the parts cost per unit, and the first-year demand.</a:t>
            </a:r>
          </a:p>
          <a:p>
            <a:pPr marL="347663" indent="-347663"/>
            <a:endParaRPr lang="en-US" sz="2200" dirty="0"/>
          </a:p>
          <a:p>
            <a:pPr marL="566737"/>
            <a:endParaRPr lang="en-US" sz="2200" dirty="0"/>
          </a:p>
        </p:txBody>
      </p:sp>
    </p:spTree>
    <p:extLst>
      <p:ext uri="{BB962C8B-B14F-4D97-AF65-F5344CB8AC3E}">
        <p14:creationId xmlns:p14="http://schemas.microsoft.com/office/powerpoint/2010/main" val="29786293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ln>
            <a:noFill/>
          </a:ln>
        </p:spPr>
        <p:txBody>
          <a:bodyPr>
            <a:normAutofit fontScale="90000"/>
          </a:bodyPr>
          <a:lstStyle/>
          <a:p>
            <a:r>
              <a:rPr lang="en-US" dirty="0"/>
              <a:t>Risk Analysis for </a:t>
            </a:r>
            <a:r>
              <a:rPr lang="en-US" dirty="0" err="1"/>
              <a:t>Sanotronics</a:t>
            </a:r>
            <a:r>
              <a:rPr lang="en-US" dirty="0"/>
              <a:t> LLC </a:t>
            </a:r>
            <a:r>
              <a:rPr lang="en-US" sz="3600" dirty="0"/>
              <a:t>(Slide 19 of 33)</a:t>
            </a:r>
          </a:p>
        </p:txBody>
      </p:sp>
      <p:sp>
        <p:nvSpPr>
          <p:cNvPr id="3" name="Content Placeholder 2"/>
          <p:cNvSpPr>
            <a:spLocks noGrp="1"/>
          </p:cNvSpPr>
          <p:nvPr>
            <p:ph sz="quarter" idx="16"/>
          </p:nvPr>
        </p:nvSpPr>
        <p:spPr>
          <a:prstGeom prst="rect">
            <a:avLst/>
          </a:prstGeom>
          <a:ln>
            <a:noFill/>
          </a:ln>
        </p:spPr>
        <p:txBody>
          <a:bodyPr>
            <a:noAutofit/>
          </a:bodyPr>
          <a:lstStyle/>
          <a:p>
            <a:pPr marL="0" indent="0">
              <a:buNone/>
            </a:pPr>
            <a:r>
              <a:rPr lang="en-US" sz="2400" dirty="0"/>
              <a:t>Table 11.1: Random Number Intervals for Generating Value of Direct Labor Cost per Unit</a:t>
            </a:r>
          </a:p>
        </p:txBody>
      </p:sp>
      <p:graphicFrame>
        <p:nvGraphicFramePr>
          <p:cNvPr id="7" name="Table Placeholder 15">
            <a:extLst>
              <a:ext uri="{FF2B5EF4-FFF2-40B4-BE49-F238E27FC236}">
                <a16:creationId xmlns="" xmlns:a16="http://schemas.microsoft.com/office/drawing/2014/main" id="{A11DF806-8F34-4328-BB46-485F5773D07C}"/>
              </a:ext>
            </a:extLst>
          </p:cNvPr>
          <p:cNvGraphicFramePr>
            <a:graphicFrameLocks noGrp="1"/>
          </p:cNvGraphicFramePr>
          <p:nvPr>
            <p:ph sz="quarter" idx="15"/>
            <p:extLst>
              <p:ext uri="{D42A27DB-BD31-4B8C-83A1-F6EECF244321}">
                <p14:modId xmlns:p14="http://schemas.microsoft.com/office/powerpoint/2010/main" val="4222377675"/>
              </p:ext>
            </p:extLst>
          </p:nvPr>
        </p:nvGraphicFramePr>
        <p:xfrm>
          <a:off x="3252651" y="2259263"/>
          <a:ext cx="6270172" cy="2446071"/>
        </p:xfrm>
        <a:graphic>
          <a:graphicData uri="http://schemas.openxmlformats.org/drawingml/2006/table">
            <a:tbl>
              <a:tblPr firstRow="1" bandRow="1">
                <a:tableStyleId>{5940675A-B579-460E-94D1-54222C63F5DA}</a:tableStyleId>
              </a:tblPr>
              <a:tblGrid>
                <a:gridCol w="2330507">
                  <a:extLst>
                    <a:ext uri="{9D8B030D-6E8A-4147-A177-3AD203B41FA5}">
                      <a16:colId xmlns="" xmlns:a16="http://schemas.microsoft.com/office/drawing/2014/main" val="2558960947"/>
                    </a:ext>
                  </a:extLst>
                </a:gridCol>
                <a:gridCol w="1901859">
                  <a:extLst>
                    <a:ext uri="{9D8B030D-6E8A-4147-A177-3AD203B41FA5}">
                      <a16:colId xmlns="" xmlns:a16="http://schemas.microsoft.com/office/drawing/2014/main" val="3219184819"/>
                    </a:ext>
                  </a:extLst>
                </a:gridCol>
                <a:gridCol w="2037806">
                  <a:extLst>
                    <a:ext uri="{9D8B030D-6E8A-4147-A177-3AD203B41FA5}">
                      <a16:colId xmlns="" xmlns:a16="http://schemas.microsoft.com/office/drawing/2014/main" val="2107423406"/>
                    </a:ext>
                  </a:extLst>
                </a:gridCol>
              </a:tblGrid>
              <a:tr h="484634">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Direct Labor</a:t>
                      </a:r>
                    </a:p>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Times New Roman" panose="02020603050405020304" pitchFamily="18" charset="0"/>
                        </a:rPr>
                        <a:t>Cost per Unit</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93858" marR="93858" marT="0" marB="0" anchor="b"/>
                </a:tc>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Probability</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93858" marR="93858" marT="0" marB="0" anchor="b"/>
                </a:tc>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Interval of Random Numbers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93858" marR="93858" marT="0" marB="0" anchor="b"/>
                </a:tc>
                <a:extLst>
                  <a:ext uri="{0D108BD9-81ED-4DB2-BD59-A6C34878D82A}">
                    <a16:rowId xmlns="" xmlns:a16="http://schemas.microsoft.com/office/drawing/2014/main" val="3690851547"/>
                  </a:ext>
                </a:extLst>
              </a:tr>
              <a:tr h="313116">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$43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3858" marR="93858"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3858" marR="93858"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[0.0, 0.1)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3858" marR="93858" marT="0" marB="0" anchor="b"/>
                </a:tc>
                <a:extLst>
                  <a:ext uri="{0D108BD9-81ED-4DB2-BD59-A6C34878D82A}">
                    <a16:rowId xmlns="" xmlns:a16="http://schemas.microsoft.com/office/drawing/2014/main" val="3413998902"/>
                  </a:ext>
                </a:extLst>
              </a:tr>
              <a:tr h="313116">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$44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3858" marR="93858"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0.2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3858" marR="93858"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[0.1, 0.3)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3858" marR="93858" marT="0" marB="0" anchor="b"/>
                </a:tc>
                <a:extLst>
                  <a:ext uri="{0D108BD9-81ED-4DB2-BD59-A6C34878D82A}">
                    <a16:rowId xmlns="" xmlns:a16="http://schemas.microsoft.com/office/drawing/2014/main" val="3312828732"/>
                  </a:ext>
                </a:extLst>
              </a:tr>
              <a:tr h="313116">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$45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3858" marR="93858"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3858" marR="93858"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[0.3, 0.7)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3858" marR="93858" marT="0" marB="0" anchor="b"/>
                </a:tc>
                <a:extLst>
                  <a:ext uri="{0D108BD9-81ED-4DB2-BD59-A6C34878D82A}">
                    <a16:rowId xmlns="" xmlns:a16="http://schemas.microsoft.com/office/drawing/2014/main" val="3475034544"/>
                  </a:ext>
                </a:extLst>
              </a:tr>
              <a:tr h="313116">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$46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3858" marR="93858"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0.2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3858" marR="93858"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[0.7, 0.9)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3858" marR="93858" marT="0" marB="0" anchor="b"/>
                </a:tc>
                <a:extLst>
                  <a:ext uri="{0D108BD9-81ED-4DB2-BD59-A6C34878D82A}">
                    <a16:rowId xmlns="" xmlns:a16="http://schemas.microsoft.com/office/drawing/2014/main" val="3079217559"/>
                  </a:ext>
                </a:extLst>
              </a:tr>
              <a:tr h="313116">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$47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3858" marR="93858"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3858" marR="93858"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[0.9, 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3858" marR="93858" marT="0" marB="0" anchor="b"/>
                </a:tc>
                <a:extLst>
                  <a:ext uri="{0D108BD9-81ED-4DB2-BD59-A6C34878D82A}">
                    <a16:rowId xmlns="" xmlns:a16="http://schemas.microsoft.com/office/drawing/2014/main" val="795831787"/>
                  </a:ext>
                </a:extLst>
              </a:tr>
            </a:tbl>
          </a:graphicData>
        </a:graphic>
      </p:graphicFrame>
      <p:sp>
        <p:nvSpPr>
          <p:cNvPr id="4" name="Text Placeholder 3"/>
          <p:cNvSpPr>
            <a:spLocks noGrp="1"/>
          </p:cNvSpPr>
          <p:nvPr>
            <p:ph sz="quarter" idx="14"/>
          </p:nvPr>
        </p:nvSpPr>
        <p:spPr>
          <a:xfrm>
            <a:off x="838200" y="4624665"/>
            <a:ext cx="10515600" cy="1500551"/>
          </a:xfrm>
        </p:spPr>
        <p:txBody>
          <a:bodyPr>
            <a:noAutofit/>
          </a:bodyPr>
          <a:lstStyle/>
          <a:p>
            <a:pPr marL="457200"/>
            <a:r>
              <a:rPr lang="en-US" sz="2200" dirty="0"/>
              <a:t>The interval of random numbers from 0 up to but not including 0.1, [0, 0.1), is associated with a direct labor cost of $43.</a:t>
            </a:r>
          </a:p>
          <a:p>
            <a:pPr marL="457200"/>
            <a:r>
              <a:rPr lang="en-US" sz="2200" dirty="0"/>
              <a:t>The interval of random numbers from 0.1 up to but not including 0.3, [0.1, 0.3), is associated with a direct labor cost of $44, and so on.</a:t>
            </a:r>
          </a:p>
        </p:txBody>
      </p:sp>
    </p:spTree>
    <p:extLst>
      <p:ext uri="{BB962C8B-B14F-4D97-AF65-F5344CB8AC3E}">
        <p14:creationId xmlns:p14="http://schemas.microsoft.com/office/powerpoint/2010/main" val="11136903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ln>
            <a:noFill/>
          </a:ln>
        </p:spPr>
        <p:txBody>
          <a:bodyPr>
            <a:normAutofit fontScale="90000"/>
          </a:bodyPr>
          <a:lstStyle/>
          <a:p>
            <a:r>
              <a:rPr lang="en-US" dirty="0"/>
              <a:t>Risk Analysis for </a:t>
            </a:r>
            <a:r>
              <a:rPr lang="en-US" dirty="0" err="1"/>
              <a:t>Sanotronics</a:t>
            </a:r>
            <a:r>
              <a:rPr lang="en-US" dirty="0"/>
              <a:t> LLC </a:t>
            </a:r>
            <a:r>
              <a:rPr lang="en-US" sz="3600" dirty="0"/>
              <a:t>(Slide 20 of 33)</a:t>
            </a:r>
          </a:p>
        </p:txBody>
      </p:sp>
      <p:sp>
        <p:nvSpPr>
          <p:cNvPr id="3" name="Content Placeholder 2"/>
          <p:cNvSpPr>
            <a:spLocks noGrp="1"/>
          </p:cNvSpPr>
          <p:nvPr>
            <p:ph idx="1"/>
          </p:nvPr>
        </p:nvSpPr>
        <p:spPr>
          <a:prstGeom prst="rect">
            <a:avLst/>
          </a:prstGeom>
          <a:ln>
            <a:noFill/>
          </a:ln>
        </p:spPr>
        <p:txBody>
          <a:bodyPr/>
          <a:lstStyle/>
          <a:p>
            <a:pPr marL="1588" indent="0">
              <a:buNone/>
            </a:pPr>
            <a:r>
              <a:rPr lang="en-US" dirty="0"/>
              <a:t>Generating Values for Random Variables with Excel (cont.):</a:t>
            </a:r>
          </a:p>
          <a:p>
            <a:pPr marL="461963" indent="-233363"/>
            <a:r>
              <a:rPr lang="en-US" sz="2600" dirty="0"/>
              <a:t>Using the RAND function in Excel, suppose the random number is 0.9109.</a:t>
            </a:r>
          </a:p>
          <a:p>
            <a:pPr marL="461963" indent="-233363"/>
            <a:r>
              <a:rPr lang="en-US" sz="2600" dirty="0"/>
              <a:t>Since, 0.9109 is in the interval [0.9, 1.0), the corresponding simulated value for the direct labor cost is $47 per unit.</a:t>
            </a:r>
          </a:p>
          <a:p>
            <a:pPr marL="461963" indent="-233363"/>
            <a:r>
              <a:rPr lang="en-US" sz="2600" dirty="0"/>
              <a:t>If the random number is 0.2841, from Table 11.1, the simulated value for the direct labor cost is $44 per unit.</a:t>
            </a:r>
          </a:p>
          <a:p>
            <a:pPr marL="465138" indent="-465138"/>
            <a:endParaRPr lang="en-US" sz="2200" dirty="0"/>
          </a:p>
        </p:txBody>
      </p:sp>
    </p:spTree>
    <p:extLst>
      <p:ext uri="{BB962C8B-B14F-4D97-AF65-F5344CB8AC3E}">
        <p14:creationId xmlns:p14="http://schemas.microsoft.com/office/powerpoint/2010/main" val="3754997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ln>
            <a:noFill/>
          </a:ln>
        </p:spPr>
        <p:txBody>
          <a:bodyPr>
            <a:normAutofit fontScale="90000"/>
          </a:bodyPr>
          <a:lstStyle/>
          <a:p>
            <a:r>
              <a:rPr lang="en-US" dirty="0"/>
              <a:t>Risk Analysis for </a:t>
            </a:r>
            <a:r>
              <a:rPr lang="en-US" dirty="0" err="1"/>
              <a:t>Sanotronics</a:t>
            </a:r>
            <a:r>
              <a:rPr lang="en-US" dirty="0"/>
              <a:t> LLC </a:t>
            </a:r>
            <a:r>
              <a:rPr lang="en-US" sz="3600" dirty="0"/>
              <a:t>(Slide 21 of 33)</a:t>
            </a:r>
          </a:p>
        </p:txBody>
      </p:sp>
      <p:sp>
        <p:nvSpPr>
          <p:cNvPr id="3" name="Content Placeholder 2"/>
          <p:cNvSpPr>
            <a:spLocks noGrp="1"/>
          </p:cNvSpPr>
          <p:nvPr>
            <p:ph sz="quarter" idx="14"/>
          </p:nvPr>
        </p:nvSpPr>
        <p:spPr>
          <a:prstGeom prst="rect">
            <a:avLst/>
          </a:prstGeom>
          <a:ln>
            <a:noFill/>
          </a:ln>
        </p:spPr>
        <p:txBody>
          <a:bodyPr>
            <a:noAutofit/>
          </a:bodyPr>
          <a:lstStyle/>
          <a:p>
            <a:pPr marL="1588" indent="0">
              <a:buNone/>
            </a:pPr>
            <a:r>
              <a:rPr lang="en-US" dirty="0"/>
              <a:t>Generating Values for Random Variables with Excel (cont.):</a:t>
            </a:r>
          </a:p>
          <a:p>
            <a:pPr marL="461963" indent="-233363"/>
            <a:r>
              <a:rPr lang="en-US" sz="2600" dirty="0"/>
              <a:t>The probability distribution for the parts cost per unit is the uniform distribution.</a:t>
            </a:r>
          </a:p>
          <a:p>
            <a:pPr marL="461963" indent="-233363"/>
            <a:r>
              <a:rPr lang="en-US" sz="2600" dirty="0"/>
              <a:t>To generate a value for a random variable we use the Excel formula:</a:t>
            </a:r>
          </a:p>
        </p:txBody>
      </p:sp>
      <p:pic>
        <p:nvPicPr>
          <p:cNvPr id="4" name="Picture Placeholder 3" descr="Value of uniform random variable&#10;= lower bound +, open parenthesis, upper bound minus lower bound, close parenthesis, times RAND, open parenthesis, close parenthesis.&#10;">
            <a:extLst>
              <a:ext uri="{FF2B5EF4-FFF2-40B4-BE49-F238E27FC236}">
                <a16:creationId xmlns="" xmlns:a16="http://schemas.microsoft.com/office/drawing/2014/main" id="{19F15153-1F94-409C-9B13-96E632E07E94}"/>
              </a:ext>
            </a:extLst>
          </p:cNvPr>
          <p:cNvPicPr>
            <a:picLocks noGrp="1" noChangeAspect="1"/>
          </p:cNvPicPr>
          <p:nvPr>
            <p:ph sz="quarter" idx="15"/>
          </p:nvPr>
        </p:nvPicPr>
        <p:blipFill rotWithShape="1">
          <a:blip r:embed="rId3"/>
          <a:stretch/>
        </p:blipFill>
        <p:spPr>
          <a:xfrm>
            <a:off x="838198" y="3556496"/>
            <a:ext cx="10515600" cy="995369"/>
          </a:xfrm>
          <a:prstGeom prst="rect">
            <a:avLst/>
          </a:prstGeom>
        </p:spPr>
      </p:pic>
    </p:spTree>
    <p:extLst>
      <p:ext uri="{BB962C8B-B14F-4D97-AF65-F5344CB8AC3E}">
        <p14:creationId xmlns:p14="http://schemas.microsoft.com/office/powerpoint/2010/main" val="42526149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Monte Carlo Simulation</a:t>
            </a:r>
            <a:r>
              <a:rPr lang="en-US" dirty="0" smtClean="0"/>
              <a:t>?</a:t>
            </a:r>
            <a:endParaRPr lang="en-US" dirty="0"/>
          </a:p>
        </p:txBody>
      </p:sp>
      <p:sp>
        <p:nvSpPr>
          <p:cNvPr id="3" name="Content Placeholder 2"/>
          <p:cNvSpPr>
            <a:spLocks noGrp="1"/>
          </p:cNvSpPr>
          <p:nvPr>
            <p:ph idx="1"/>
          </p:nvPr>
        </p:nvSpPr>
        <p:spPr/>
        <p:txBody>
          <a:bodyPr/>
          <a:lstStyle/>
          <a:p>
            <a:r>
              <a:rPr lang="en-US" sz="2400" b="1" dirty="0"/>
              <a:t>Monte Carlo simulation</a:t>
            </a:r>
            <a:r>
              <a:rPr lang="en-US" sz="2400" dirty="0"/>
              <a:t> performs risk </a:t>
            </a:r>
            <a:r>
              <a:rPr lang="en-US" sz="2400" b="1" dirty="0"/>
              <a:t>analysis</a:t>
            </a:r>
            <a:r>
              <a:rPr lang="en-US" sz="2400" dirty="0"/>
              <a:t> by building models of possible results by substituting </a:t>
            </a:r>
            <a:r>
              <a:rPr lang="en-US" sz="2400" b="1" dirty="0"/>
              <a:t>a range of values—a probability distribution—for any factor that has inherent uncertainty</a:t>
            </a:r>
            <a:r>
              <a:rPr lang="en-US" sz="2400" dirty="0"/>
              <a:t>. It then calculates results over and over, each time using a different set of random values from the probability functions</a:t>
            </a:r>
            <a:r>
              <a:rPr lang="en-US" sz="2400" dirty="0" smtClean="0"/>
              <a:t>.</a:t>
            </a:r>
          </a:p>
          <a:p>
            <a:r>
              <a:rPr lang="en-US" sz="2400" dirty="0"/>
              <a:t>Monte Carlo simulation is a computerized mathematical technique that allows people to account for risk in quantitative analysis and decision making. </a:t>
            </a:r>
            <a:endParaRPr lang="en-US" sz="2400" dirty="0" smtClean="0"/>
          </a:p>
          <a:p>
            <a:r>
              <a:rPr lang="en-US" sz="2400" dirty="0" smtClean="0"/>
              <a:t>The </a:t>
            </a:r>
            <a:r>
              <a:rPr lang="en-US" sz="2400" dirty="0"/>
              <a:t>technique is used by professionals in such widely disparate fields </a:t>
            </a:r>
            <a:r>
              <a:rPr lang="en-US" sz="2400" b="1" dirty="0"/>
              <a:t>as finance, project management, energy, manufacturing, engineering, research and development, insurance, oil &amp; gas, transportation, and the environment</a:t>
            </a:r>
            <a:r>
              <a:rPr lang="en-US" sz="2400" dirty="0"/>
              <a:t>.</a:t>
            </a:r>
          </a:p>
          <a:p>
            <a:r>
              <a:rPr lang="en-US" sz="2400" dirty="0"/>
              <a:t>The technique was first used by scientists working on the atom bomb; it was named for Monte Carlo, the Monaco resort town renowned for its casinos</a:t>
            </a:r>
            <a:r>
              <a:rPr lang="en-US" sz="2400" dirty="0" smtClean="0"/>
              <a:t>.</a:t>
            </a:r>
            <a:endParaRPr lang="en-US" sz="2400" dirty="0"/>
          </a:p>
        </p:txBody>
      </p:sp>
    </p:spTree>
    <p:extLst>
      <p:ext uri="{BB962C8B-B14F-4D97-AF65-F5344CB8AC3E}">
        <p14:creationId xmlns:p14="http://schemas.microsoft.com/office/powerpoint/2010/main" val="22132354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ln>
            <a:noFill/>
          </a:ln>
        </p:spPr>
        <p:txBody>
          <a:bodyPr>
            <a:normAutofit/>
          </a:bodyPr>
          <a:lstStyle/>
          <a:p>
            <a:r>
              <a:rPr lang="en-US" dirty="0"/>
              <a:t>Risk Analysis for </a:t>
            </a:r>
            <a:r>
              <a:rPr lang="en-US" dirty="0" err="1"/>
              <a:t>Sanotronics</a:t>
            </a:r>
            <a:r>
              <a:rPr lang="en-US" dirty="0"/>
              <a:t> LLC </a:t>
            </a:r>
            <a:r>
              <a:rPr lang="en-US" sz="3600" dirty="0"/>
              <a:t>(Slide 22 of 33)</a:t>
            </a:r>
          </a:p>
        </p:txBody>
      </p:sp>
      <p:sp>
        <p:nvSpPr>
          <p:cNvPr id="5" name="Content Placeholder 4">
            <a:extLst>
              <a:ext uri="{FF2B5EF4-FFF2-40B4-BE49-F238E27FC236}">
                <a16:creationId xmlns="" xmlns:a16="http://schemas.microsoft.com/office/drawing/2014/main" id="{519197D2-5F86-4F78-9C91-4BAC3162A360}"/>
              </a:ext>
            </a:extLst>
          </p:cNvPr>
          <p:cNvSpPr>
            <a:spLocks noGrp="1"/>
          </p:cNvSpPr>
          <p:nvPr>
            <p:ph sz="quarter" idx="21"/>
          </p:nvPr>
        </p:nvSpPr>
        <p:spPr>
          <a:xfrm>
            <a:off x="838200" y="1489422"/>
            <a:ext cx="10515598" cy="590550"/>
          </a:xfrm>
        </p:spPr>
        <p:txBody>
          <a:bodyPr/>
          <a:lstStyle/>
          <a:p>
            <a:pPr marL="0" indent="0">
              <a:buNone/>
            </a:pPr>
            <a:r>
              <a:rPr lang="en-US" dirty="0"/>
              <a:t>Generating Values for Random Variables with Excel (cont.):</a:t>
            </a:r>
            <a:endParaRPr lang="en-US" sz="2600" dirty="0"/>
          </a:p>
          <a:p>
            <a:pPr indent="0">
              <a:lnSpc>
                <a:spcPct val="100000"/>
              </a:lnSpc>
              <a:spcBef>
                <a:spcPts val="600"/>
              </a:spcBef>
              <a:buNone/>
            </a:pPr>
            <a:r>
              <a:rPr lang="en-US" sz="2600" dirty="0"/>
              <a:t>For </a:t>
            </a:r>
            <a:r>
              <a:rPr lang="en-US" sz="2600" dirty="0" err="1"/>
              <a:t>Sanotronics</a:t>
            </a:r>
            <a:r>
              <a:rPr lang="en-US" sz="2600" dirty="0"/>
              <a:t>, the parts cost per unit is a uniformly distributed random variable with a lower bound of $80 and an upper bound of $100.</a:t>
            </a:r>
          </a:p>
          <a:p>
            <a:pPr indent="0">
              <a:lnSpc>
                <a:spcPct val="100000"/>
              </a:lnSpc>
              <a:spcBef>
                <a:spcPts val="600"/>
              </a:spcBef>
              <a:buNone/>
            </a:pPr>
            <a:r>
              <a:rPr lang="en-US" sz="2600" dirty="0"/>
              <a:t>Applying the equation in the previous slide, we get:</a:t>
            </a:r>
            <a:endParaRPr lang="en-US" sz="2400" dirty="0"/>
          </a:p>
        </p:txBody>
      </p:sp>
      <p:pic>
        <p:nvPicPr>
          <p:cNvPr id="11" name="Picture Placeholder 10" descr="Parts cost = 80 plus 20 multiplied by RAND open parenthesis, close parenthesis">
            <a:extLst>
              <a:ext uri="{FF2B5EF4-FFF2-40B4-BE49-F238E27FC236}">
                <a16:creationId xmlns="" xmlns:a16="http://schemas.microsoft.com/office/drawing/2014/main" id="{35224B2D-66D6-4313-8A89-3FAD260B54E6}"/>
              </a:ext>
            </a:extLst>
          </p:cNvPr>
          <p:cNvPicPr>
            <a:picLocks noGrp="1" noChangeAspect="1"/>
          </p:cNvPicPr>
          <p:nvPr>
            <p:ph type="tbl" sz="quarter" idx="13"/>
          </p:nvPr>
        </p:nvPicPr>
        <p:blipFill rotWithShape="1">
          <a:blip r:embed="rId4"/>
          <a:stretch/>
        </p:blipFill>
        <p:spPr>
          <a:xfrm>
            <a:off x="1884779" y="3246533"/>
            <a:ext cx="8422442" cy="672514"/>
          </a:xfrm>
          <a:prstGeom prst="rect">
            <a:avLst/>
          </a:prstGeom>
        </p:spPr>
      </p:pic>
      <p:sp>
        <p:nvSpPr>
          <p:cNvPr id="4" name="Text Placeholder 3">
            <a:extLst>
              <a:ext uri="{FF2B5EF4-FFF2-40B4-BE49-F238E27FC236}">
                <a16:creationId xmlns="" xmlns:a16="http://schemas.microsoft.com/office/drawing/2014/main" id="{E1C09BD4-BFB6-41F1-A8F8-6D90568AA472}"/>
              </a:ext>
            </a:extLst>
          </p:cNvPr>
          <p:cNvSpPr>
            <a:spLocks noGrp="1"/>
          </p:cNvSpPr>
          <p:nvPr>
            <p:ph sz="quarter" idx="18"/>
          </p:nvPr>
        </p:nvSpPr>
        <p:spPr>
          <a:xfrm>
            <a:off x="838200" y="3919046"/>
            <a:ext cx="10515598" cy="672513"/>
          </a:xfrm>
        </p:spPr>
        <p:txBody>
          <a:bodyPr/>
          <a:lstStyle/>
          <a:p>
            <a:pPr indent="0">
              <a:lnSpc>
                <a:spcPct val="100000"/>
              </a:lnSpc>
              <a:buNone/>
            </a:pPr>
            <a:r>
              <a:rPr lang="en-US" sz="2600" dirty="0"/>
              <a:t>The first term of the above equation is 80 because </a:t>
            </a:r>
            <a:r>
              <a:rPr lang="en-US" sz="2600" dirty="0" err="1"/>
              <a:t>Sanotronics</a:t>
            </a:r>
            <a:r>
              <a:rPr lang="en-US" sz="2600" dirty="0"/>
              <a:t> is assuming that the parts cost will never drop below $80 per unit.</a:t>
            </a:r>
          </a:p>
        </p:txBody>
      </p:sp>
      <p:graphicFrame>
        <p:nvGraphicFramePr>
          <p:cNvPr id="13" name="Content Placeholder 12" descr="Since RAND is between 0 and 1, the second term, 20 times RAND left parenthesis right parenthesis">
            <a:extLst>
              <a:ext uri="{FF2B5EF4-FFF2-40B4-BE49-F238E27FC236}">
                <a16:creationId xmlns="" xmlns:a16="http://schemas.microsoft.com/office/drawing/2014/main" id="{7A4FD889-9F05-4059-9A18-79AB6782DAFA}"/>
              </a:ext>
            </a:extLst>
          </p:cNvPr>
          <p:cNvGraphicFramePr>
            <a:graphicFrameLocks noGrp="1" noChangeAspect="1"/>
          </p:cNvGraphicFramePr>
          <p:nvPr>
            <p:ph sz="quarter" idx="20"/>
            <p:extLst>
              <p:ext uri="{D42A27DB-BD31-4B8C-83A1-F6EECF244321}">
                <p14:modId xmlns:p14="http://schemas.microsoft.com/office/powerpoint/2010/main" val="427507558"/>
              </p:ext>
            </p:extLst>
          </p:nvPr>
        </p:nvGraphicFramePr>
        <p:xfrm>
          <a:off x="1109304" y="4861548"/>
          <a:ext cx="8570275" cy="448119"/>
        </p:xfrm>
        <a:graphic>
          <a:graphicData uri="http://schemas.openxmlformats.org/presentationml/2006/ole">
            <mc:AlternateContent xmlns:mc="http://schemas.openxmlformats.org/markup-compatibility/2006">
              <mc:Choice xmlns:v="urn:schemas-microsoft-com:vml" Requires="v">
                <p:oleObj spid="_x0000_s148526" name="Equation" r:id="rId5" imgW="3886200" imgH="203040" progId="Equation.DSMT4">
                  <p:embed/>
                </p:oleObj>
              </mc:Choice>
              <mc:Fallback>
                <p:oleObj name="Equation" r:id="rId5" imgW="3886200" imgH="203040" progId="Equation.DSMT4">
                  <p:embed/>
                  <p:pic>
                    <p:nvPicPr>
                      <p:cNvPr id="12" name="Object 11">
                        <a:extLst>
                          <a:ext uri="{FF2B5EF4-FFF2-40B4-BE49-F238E27FC236}">
                            <a16:creationId xmlns="" xmlns:a16="http://schemas.microsoft.com/office/drawing/2014/main" id="{39B85C10-2717-4351-BE28-D8708D0F3559}"/>
                          </a:ext>
                        </a:extLst>
                      </p:cNvPr>
                      <p:cNvPicPr/>
                      <p:nvPr/>
                    </p:nvPicPr>
                    <p:blipFill>
                      <a:blip r:embed="rId6"/>
                      <a:stretch>
                        <a:fillRect/>
                      </a:stretch>
                    </p:blipFill>
                    <p:spPr>
                      <a:xfrm>
                        <a:off x="1109304" y="4861548"/>
                        <a:ext cx="8570275" cy="448119"/>
                      </a:xfrm>
                      <a:prstGeom prst="rect">
                        <a:avLst/>
                      </a:prstGeom>
                    </p:spPr>
                  </p:pic>
                </p:oleObj>
              </mc:Fallback>
            </mc:AlternateContent>
          </a:graphicData>
        </a:graphic>
      </p:graphicFrame>
      <p:sp>
        <p:nvSpPr>
          <p:cNvPr id="10" name="Text Placeholder 9">
            <a:extLst>
              <a:ext uri="{FF2B5EF4-FFF2-40B4-BE49-F238E27FC236}">
                <a16:creationId xmlns="" xmlns:a16="http://schemas.microsoft.com/office/drawing/2014/main" id="{6EB9CCC2-F098-4728-A890-D2031047F1C8}"/>
              </a:ext>
            </a:extLst>
          </p:cNvPr>
          <p:cNvSpPr>
            <a:spLocks noGrp="1"/>
          </p:cNvSpPr>
          <p:nvPr>
            <p:ph sz="quarter" idx="19"/>
          </p:nvPr>
        </p:nvSpPr>
        <p:spPr>
          <a:xfrm>
            <a:off x="616133" y="5203575"/>
            <a:ext cx="10515600" cy="833300"/>
          </a:xfrm>
        </p:spPr>
        <p:txBody>
          <a:bodyPr/>
          <a:lstStyle/>
          <a:p>
            <a:pPr marL="457200" indent="0">
              <a:buNone/>
            </a:pPr>
            <a:r>
              <a:rPr lang="en-US" sz="2600" dirty="0"/>
              <a:t>corresponds to how much more than the lower bound the simulated value of parts cost is.</a:t>
            </a:r>
          </a:p>
        </p:txBody>
      </p:sp>
    </p:spTree>
    <p:extLst>
      <p:ext uri="{BB962C8B-B14F-4D97-AF65-F5344CB8AC3E}">
        <p14:creationId xmlns:p14="http://schemas.microsoft.com/office/powerpoint/2010/main" val="14352024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ln>
            <a:noFill/>
          </a:ln>
        </p:spPr>
        <p:txBody>
          <a:bodyPr>
            <a:normAutofit fontScale="90000"/>
          </a:bodyPr>
          <a:lstStyle/>
          <a:p>
            <a:r>
              <a:rPr lang="en-US" dirty="0"/>
              <a:t>Risk Analysis for </a:t>
            </a:r>
            <a:r>
              <a:rPr lang="en-US" dirty="0" err="1"/>
              <a:t>Sanotronics</a:t>
            </a:r>
            <a:r>
              <a:rPr lang="en-US" dirty="0"/>
              <a:t> LLC </a:t>
            </a:r>
            <a:r>
              <a:rPr lang="en-US" sz="3600" dirty="0"/>
              <a:t>(Slide 23 of 33)</a:t>
            </a:r>
          </a:p>
        </p:txBody>
      </p:sp>
      <p:sp>
        <p:nvSpPr>
          <p:cNvPr id="4" name="Text Placeholder 3"/>
          <p:cNvSpPr>
            <a:spLocks noGrp="1"/>
          </p:cNvSpPr>
          <p:nvPr>
            <p:ph sz="quarter" idx="16"/>
          </p:nvPr>
        </p:nvSpPr>
        <p:spPr>
          <a:xfrm>
            <a:off x="838200" y="1492751"/>
            <a:ext cx="4504509" cy="1143000"/>
          </a:xfrm>
        </p:spPr>
        <p:txBody>
          <a:bodyPr>
            <a:normAutofit fontScale="85000" lnSpcReduction="20000"/>
          </a:bodyPr>
          <a:lstStyle/>
          <a:p>
            <a:pPr marL="0" indent="0">
              <a:buNone/>
            </a:pPr>
            <a:r>
              <a:rPr lang="en-US" dirty="0"/>
              <a:t>Figure 11.5: Generation of Value for Parts Cost per Unit Corresponding to Random Number 0.4576</a:t>
            </a:r>
          </a:p>
        </p:txBody>
      </p:sp>
      <p:pic>
        <p:nvPicPr>
          <p:cNvPr id="10" name="Picture Placeholder 9" descr="The probability distribution of parts cost per unit is a uniform distribution and it is 1-twentieth. The lower bound value is 80 and the upper bound value is 100. The mean value is 89.15. The random number 0.4576 is in the shaded region between 80 and 89.15. ">
            <a:extLst>
              <a:ext uri="{FF2B5EF4-FFF2-40B4-BE49-F238E27FC236}">
                <a16:creationId xmlns="" xmlns:a16="http://schemas.microsoft.com/office/drawing/2014/main" id="{9560A7A6-4898-4BDF-84A2-8C571223228E}"/>
              </a:ext>
            </a:extLst>
          </p:cNvPr>
          <p:cNvPicPr>
            <a:picLocks noGrp="1" noChangeAspect="1"/>
          </p:cNvPicPr>
          <p:nvPr>
            <p:ph sz="quarter" idx="17"/>
          </p:nvPr>
        </p:nvPicPr>
        <p:blipFill rotWithShape="1">
          <a:blip r:embed="rId4">
            <a:extLst>
              <a:ext uri="{28A0092B-C50C-407E-A947-70E740481C1C}">
                <a14:useLocalDpi xmlns:a14="http://schemas.microsoft.com/office/drawing/2010/main" val="0"/>
              </a:ext>
            </a:extLst>
          </a:blip>
          <a:srcRect l="15154" t="21454" r="14545" b="12236"/>
          <a:stretch/>
        </p:blipFill>
        <p:spPr>
          <a:xfrm>
            <a:off x="6419170" y="1492751"/>
            <a:ext cx="4777877" cy="2389841"/>
          </a:xfrm>
        </p:spPr>
      </p:pic>
      <p:sp>
        <p:nvSpPr>
          <p:cNvPr id="3" name="Content Placeholder 2"/>
          <p:cNvSpPr>
            <a:spLocks noGrp="1"/>
          </p:cNvSpPr>
          <p:nvPr>
            <p:ph sz="quarter" idx="18"/>
          </p:nvPr>
        </p:nvSpPr>
        <p:spPr>
          <a:xfrm>
            <a:off x="838200" y="4019784"/>
            <a:ext cx="10358847" cy="991345"/>
          </a:xfrm>
          <a:prstGeom prst="rect">
            <a:avLst/>
          </a:prstGeom>
          <a:ln>
            <a:noFill/>
          </a:ln>
        </p:spPr>
        <p:txBody>
          <a:bodyPr/>
          <a:lstStyle/>
          <a:p>
            <a:pPr marL="0" indent="0">
              <a:buNone/>
            </a:pPr>
            <a:r>
              <a:rPr lang="en-US" sz="2600" dirty="0"/>
              <a:t>Suppose that a random number of 0.4576 is generated by the RAND function; the value for the parts cost is: </a:t>
            </a:r>
            <a:endParaRPr lang="en-US" sz="2200" dirty="0"/>
          </a:p>
          <a:p>
            <a:pPr marL="465138" indent="-465138"/>
            <a:endParaRPr lang="en-US" sz="2000" dirty="0"/>
          </a:p>
          <a:p>
            <a:pPr marL="465138" indent="-465138"/>
            <a:endParaRPr lang="en-US" sz="2200" dirty="0"/>
          </a:p>
        </p:txBody>
      </p:sp>
      <p:graphicFrame>
        <p:nvGraphicFramePr>
          <p:cNvPr id="9" name="Content Placeholder 8" descr="80 plus 20 times 0.4576 equals 80 plus 9.15 equals 89.15 per unit">
            <a:extLst>
              <a:ext uri="{FF2B5EF4-FFF2-40B4-BE49-F238E27FC236}">
                <a16:creationId xmlns="" xmlns:a16="http://schemas.microsoft.com/office/drawing/2014/main" id="{42233EE4-2C00-4297-BF89-52C8652B4A9D}"/>
              </a:ext>
            </a:extLst>
          </p:cNvPr>
          <p:cNvGraphicFramePr>
            <a:graphicFrameLocks noGrp="1" noChangeAspect="1"/>
          </p:cNvGraphicFramePr>
          <p:nvPr>
            <p:ph sz="quarter" idx="19"/>
            <p:extLst>
              <p:ext uri="{D42A27DB-BD31-4B8C-83A1-F6EECF244321}">
                <p14:modId xmlns:p14="http://schemas.microsoft.com/office/powerpoint/2010/main" val="2510732878"/>
              </p:ext>
            </p:extLst>
          </p:nvPr>
        </p:nvGraphicFramePr>
        <p:xfrm>
          <a:off x="4988288" y="4860485"/>
          <a:ext cx="2215424" cy="1269513"/>
        </p:xfrm>
        <a:graphic>
          <a:graphicData uri="http://schemas.openxmlformats.org/presentationml/2006/ole">
            <mc:AlternateContent xmlns:mc="http://schemas.openxmlformats.org/markup-compatibility/2006">
              <mc:Choice xmlns:v="urn:schemas-microsoft-com:vml" Requires="v">
                <p:oleObj spid="_x0000_s149549" name="Equation" r:id="rId5" imgW="1130040" imgH="647640" progId="Equation.DSMT4">
                  <p:embed/>
                </p:oleObj>
              </mc:Choice>
              <mc:Fallback>
                <p:oleObj name="Equation" r:id="rId5" imgW="1130040" imgH="647640" progId="Equation.DSMT4">
                  <p:embed/>
                  <p:pic>
                    <p:nvPicPr>
                      <p:cNvPr id="11" name="Object 10">
                        <a:extLst>
                          <a:ext uri="{FF2B5EF4-FFF2-40B4-BE49-F238E27FC236}">
                            <a16:creationId xmlns="" xmlns:a16="http://schemas.microsoft.com/office/drawing/2014/main" id="{B0E6B3B9-A129-46C6-94BD-0CD7748C95AD}"/>
                          </a:ext>
                        </a:extLst>
                      </p:cNvPr>
                      <p:cNvPicPr/>
                      <p:nvPr/>
                    </p:nvPicPr>
                    <p:blipFill>
                      <a:blip r:embed="rId6"/>
                      <a:stretch>
                        <a:fillRect/>
                      </a:stretch>
                    </p:blipFill>
                    <p:spPr>
                      <a:xfrm>
                        <a:off x="4988288" y="4860485"/>
                        <a:ext cx="2215424" cy="1269513"/>
                      </a:xfrm>
                      <a:prstGeom prst="rect">
                        <a:avLst/>
                      </a:prstGeom>
                    </p:spPr>
                  </p:pic>
                </p:oleObj>
              </mc:Fallback>
            </mc:AlternateContent>
          </a:graphicData>
        </a:graphic>
      </p:graphicFrame>
    </p:spTree>
    <p:extLst>
      <p:ext uri="{BB962C8B-B14F-4D97-AF65-F5344CB8AC3E}">
        <p14:creationId xmlns:p14="http://schemas.microsoft.com/office/powerpoint/2010/main" val="3031193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ln>
            <a:noFill/>
          </a:ln>
        </p:spPr>
        <p:txBody>
          <a:bodyPr>
            <a:normAutofit fontScale="90000"/>
          </a:bodyPr>
          <a:lstStyle/>
          <a:p>
            <a:r>
              <a:rPr lang="en-US" dirty="0"/>
              <a:t>Risk Analysis for </a:t>
            </a:r>
            <a:r>
              <a:rPr lang="en-US" dirty="0" err="1"/>
              <a:t>Sanotronics</a:t>
            </a:r>
            <a:r>
              <a:rPr lang="en-US" dirty="0"/>
              <a:t> LLC </a:t>
            </a:r>
            <a:r>
              <a:rPr lang="en-US" sz="3600" dirty="0"/>
              <a:t>(Slide 24 of 33)</a:t>
            </a:r>
          </a:p>
        </p:txBody>
      </p:sp>
      <p:sp>
        <p:nvSpPr>
          <p:cNvPr id="3" name="Content Placeholder 2"/>
          <p:cNvSpPr>
            <a:spLocks noGrp="1"/>
          </p:cNvSpPr>
          <p:nvPr>
            <p:ph sz="quarter" idx="16"/>
          </p:nvPr>
        </p:nvSpPr>
        <p:spPr>
          <a:prstGeom prst="rect">
            <a:avLst/>
          </a:prstGeom>
          <a:ln>
            <a:noFill/>
          </a:ln>
        </p:spPr>
        <p:txBody>
          <a:bodyPr/>
          <a:lstStyle/>
          <a:p>
            <a:pPr marL="1588" indent="0">
              <a:buNone/>
            </a:pPr>
            <a:r>
              <a:rPr lang="en-US" dirty="0"/>
              <a:t>Generating Values for Random Variables with Excel (cont.):</a:t>
            </a:r>
          </a:p>
          <a:p>
            <a:pPr marL="457200"/>
            <a:r>
              <a:rPr lang="en-US" sz="2600" dirty="0"/>
              <a:t>Suppose that a random number of 0.5842 is generated on the next trial; the value for the parts cost is:</a:t>
            </a:r>
          </a:p>
          <a:p>
            <a:pPr marL="914400" indent="-347663"/>
            <a:endParaRPr lang="en-US" sz="2200" dirty="0"/>
          </a:p>
          <a:p>
            <a:pPr marL="465138" indent="-465138"/>
            <a:endParaRPr lang="en-US" sz="2000" dirty="0"/>
          </a:p>
          <a:p>
            <a:pPr marL="465138" indent="-465138"/>
            <a:endParaRPr lang="en-US" sz="2200" dirty="0"/>
          </a:p>
        </p:txBody>
      </p:sp>
      <p:graphicFrame>
        <p:nvGraphicFramePr>
          <p:cNvPr id="10" name="Content Placeholder 9" descr="Parts cost equals 80 plus 20 times 0.5842 equals 80 plus 11.68 equals 91.68 per unit.">
            <a:extLst>
              <a:ext uri="{FF2B5EF4-FFF2-40B4-BE49-F238E27FC236}">
                <a16:creationId xmlns="" xmlns:a16="http://schemas.microsoft.com/office/drawing/2014/main" id="{D5896BDE-594F-4052-AB19-82BE0C29BDB1}"/>
              </a:ext>
            </a:extLst>
          </p:cNvPr>
          <p:cNvGraphicFramePr>
            <a:graphicFrameLocks noGrp="1" noChangeAspect="1"/>
          </p:cNvGraphicFramePr>
          <p:nvPr>
            <p:ph sz="quarter" idx="19"/>
            <p:extLst>
              <p:ext uri="{D42A27DB-BD31-4B8C-83A1-F6EECF244321}">
                <p14:modId xmlns:p14="http://schemas.microsoft.com/office/powerpoint/2010/main" val="2151512544"/>
              </p:ext>
            </p:extLst>
          </p:nvPr>
        </p:nvGraphicFramePr>
        <p:xfrm>
          <a:off x="2514112" y="2833888"/>
          <a:ext cx="7163776" cy="382408"/>
        </p:xfrm>
        <a:graphic>
          <a:graphicData uri="http://schemas.openxmlformats.org/presentationml/2006/ole">
            <mc:AlternateContent xmlns:mc="http://schemas.openxmlformats.org/markup-compatibility/2006">
              <mc:Choice xmlns:v="urn:schemas-microsoft-com:vml" Requires="v">
                <p:oleObj spid="_x0000_s150573" name="Equation" r:id="rId4" imgW="3568680" imgH="190440" progId="Equation.DSMT4">
                  <p:embed/>
                </p:oleObj>
              </mc:Choice>
              <mc:Fallback>
                <p:oleObj name="Equation" r:id="rId4" imgW="3568680" imgH="190440" progId="Equation.DSMT4">
                  <p:embed/>
                  <p:pic>
                    <p:nvPicPr>
                      <p:cNvPr id="8" name="Object 7">
                        <a:extLst>
                          <a:ext uri="{FF2B5EF4-FFF2-40B4-BE49-F238E27FC236}">
                            <a16:creationId xmlns="" xmlns:a16="http://schemas.microsoft.com/office/drawing/2014/main" id="{CC6CAC0F-4890-4EB8-812F-39FE268B8B91}"/>
                          </a:ext>
                        </a:extLst>
                      </p:cNvPr>
                      <p:cNvPicPr/>
                      <p:nvPr/>
                    </p:nvPicPr>
                    <p:blipFill>
                      <a:blip r:embed="rId5"/>
                      <a:stretch>
                        <a:fillRect/>
                      </a:stretch>
                    </p:blipFill>
                    <p:spPr>
                      <a:xfrm>
                        <a:off x="2514112" y="2833888"/>
                        <a:ext cx="7163776" cy="382408"/>
                      </a:xfrm>
                      <a:prstGeom prst="rect">
                        <a:avLst/>
                      </a:prstGeom>
                    </p:spPr>
                  </p:pic>
                </p:oleObj>
              </mc:Fallback>
            </mc:AlternateContent>
          </a:graphicData>
        </a:graphic>
      </p:graphicFrame>
      <p:sp>
        <p:nvSpPr>
          <p:cNvPr id="4" name="Text Placeholder 3">
            <a:extLst>
              <a:ext uri="{FF2B5EF4-FFF2-40B4-BE49-F238E27FC236}">
                <a16:creationId xmlns="" xmlns:a16="http://schemas.microsoft.com/office/drawing/2014/main" id="{91BC4EFE-44A7-4FF3-80F1-E8C6F8E27471}"/>
              </a:ext>
            </a:extLst>
          </p:cNvPr>
          <p:cNvSpPr>
            <a:spLocks noGrp="1"/>
          </p:cNvSpPr>
          <p:nvPr>
            <p:ph sz="quarter" idx="18"/>
          </p:nvPr>
        </p:nvSpPr>
        <p:spPr>
          <a:xfrm>
            <a:off x="838200" y="3248465"/>
            <a:ext cx="10515600" cy="1387704"/>
          </a:xfrm>
        </p:spPr>
        <p:txBody>
          <a:bodyPr/>
          <a:lstStyle/>
          <a:p>
            <a:pPr marL="457200"/>
            <a:r>
              <a:rPr lang="en-US" sz="2600" dirty="0"/>
              <a:t>Need to generate a value corresponding to the probability distributions for first-year demand.</a:t>
            </a:r>
          </a:p>
          <a:p>
            <a:pPr marL="457200"/>
            <a:r>
              <a:rPr lang="en-US" sz="2600" dirty="0"/>
              <a:t>To generate a value for a random variable characterized by a normal distribution with a specified mean and standard deviation, the following Excel formula is used:</a:t>
            </a:r>
          </a:p>
        </p:txBody>
      </p:sp>
      <p:pic>
        <p:nvPicPr>
          <p:cNvPr id="9" name="Picture Placeholder 8" descr="Value of normal random variable = NORM dot I N V, open parenthesis, RAND, open parenthesis, close parenthesis, mean, comma, standard deviation, close parenthesis.">
            <a:extLst>
              <a:ext uri="{FF2B5EF4-FFF2-40B4-BE49-F238E27FC236}">
                <a16:creationId xmlns="" xmlns:a16="http://schemas.microsoft.com/office/drawing/2014/main" id="{310058B2-9AEB-46B5-A022-B30DCF713CEB}"/>
              </a:ext>
            </a:extLst>
          </p:cNvPr>
          <p:cNvPicPr>
            <a:picLocks noGrp="1" noChangeAspect="1"/>
          </p:cNvPicPr>
          <p:nvPr>
            <p:ph sz="quarter" idx="17"/>
          </p:nvPr>
        </p:nvPicPr>
        <p:blipFill rotWithShape="1">
          <a:blip r:embed="rId6"/>
          <a:stretch/>
        </p:blipFill>
        <p:spPr>
          <a:xfrm>
            <a:off x="1749429" y="5365249"/>
            <a:ext cx="9011194" cy="499581"/>
          </a:xfrm>
          <a:prstGeom prst="rect">
            <a:avLst/>
          </a:prstGeom>
        </p:spPr>
      </p:pic>
    </p:spTree>
    <p:extLst>
      <p:ext uri="{BB962C8B-B14F-4D97-AF65-F5344CB8AC3E}">
        <p14:creationId xmlns:p14="http://schemas.microsoft.com/office/powerpoint/2010/main" val="39392221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ln>
            <a:noFill/>
          </a:ln>
        </p:spPr>
        <p:txBody>
          <a:bodyPr>
            <a:normAutofit fontScale="90000"/>
          </a:bodyPr>
          <a:lstStyle/>
          <a:p>
            <a:r>
              <a:rPr lang="en-US" dirty="0"/>
              <a:t>Risk Analysis for </a:t>
            </a:r>
            <a:r>
              <a:rPr lang="en-US" dirty="0" err="1"/>
              <a:t>Sanotronics</a:t>
            </a:r>
            <a:r>
              <a:rPr lang="en-US" dirty="0"/>
              <a:t> LLC </a:t>
            </a:r>
            <a:r>
              <a:rPr lang="en-US" sz="3600" dirty="0"/>
              <a:t>(Slide 25 of 33)</a:t>
            </a:r>
          </a:p>
        </p:txBody>
      </p:sp>
      <p:sp>
        <p:nvSpPr>
          <p:cNvPr id="3" name="Content Placeholder 2"/>
          <p:cNvSpPr>
            <a:spLocks noGrp="1"/>
          </p:cNvSpPr>
          <p:nvPr>
            <p:ph sz="quarter" idx="14"/>
          </p:nvPr>
        </p:nvSpPr>
        <p:spPr>
          <a:xfrm>
            <a:off x="1319349" y="4679254"/>
            <a:ext cx="10034451" cy="1204278"/>
          </a:xfrm>
          <a:prstGeom prst="rect">
            <a:avLst/>
          </a:prstGeom>
          <a:ln>
            <a:noFill/>
          </a:ln>
        </p:spPr>
        <p:txBody>
          <a:bodyPr/>
          <a:lstStyle/>
          <a:p>
            <a:pPr marL="0" indent="0">
              <a:buNone/>
            </a:pPr>
            <a:r>
              <a:rPr lang="en-US" sz="2600" dirty="0"/>
              <a:t>which implies 60.26 percent of the area under the normal curve is to the left of this value.</a:t>
            </a:r>
          </a:p>
          <a:p>
            <a:pPr marL="465138" indent="-465138"/>
            <a:endParaRPr lang="en-US" sz="2200" dirty="0"/>
          </a:p>
        </p:txBody>
      </p:sp>
      <p:pic>
        <p:nvPicPr>
          <p:cNvPr id="8" name="Picture Placeholder 7" descr="Demand = NORM dot I N V, open parenthesis RAND, open parenthesis, close parenthesis, comma, 15000, comma, 4500, close parenthesis">
            <a:extLst>
              <a:ext uri="{FF2B5EF4-FFF2-40B4-BE49-F238E27FC236}">
                <a16:creationId xmlns="" xmlns:a16="http://schemas.microsoft.com/office/drawing/2014/main" id="{D940F806-C55B-446D-9E33-77C01A89E395}"/>
              </a:ext>
            </a:extLst>
          </p:cNvPr>
          <p:cNvPicPr>
            <a:picLocks noGrp="1" noChangeAspect="1"/>
          </p:cNvPicPr>
          <p:nvPr>
            <p:ph sz="quarter" idx="15"/>
          </p:nvPr>
        </p:nvPicPr>
        <p:blipFill>
          <a:blip r:embed="rId3"/>
          <a:stretch>
            <a:fillRect/>
          </a:stretch>
        </p:blipFill>
        <p:spPr>
          <a:xfrm>
            <a:off x="1629591" y="3924976"/>
            <a:ext cx="8932817" cy="545938"/>
          </a:xfrm>
          <a:prstGeom prst="rect">
            <a:avLst/>
          </a:prstGeom>
        </p:spPr>
      </p:pic>
      <p:sp>
        <p:nvSpPr>
          <p:cNvPr id="7" name="Text Placeholder 6">
            <a:extLst>
              <a:ext uri="{FF2B5EF4-FFF2-40B4-BE49-F238E27FC236}">
                <a16:creationId xmlns="" xmlns:a16="http://schemas.microsoft.com/office/drawing/2014/main" id="{8545F05B-7CC0-41D5-A9BC-DC2A25AE4ED0}"/>
              </a:ext>
            </a:extLst>
          </p:cNvPr>
          <p:cNvSpPr>
            <a:spLocks noGrp="1"/>
          </p:cNvSpPr>
          <p:nvPr>
            <p:ph sz="quarter" idx="16"/>
          </p:nvPr>
        </p:nvSpPr>
        <p:spPr>
          <a:xfrm>
            <a:off x="838200" y="1496122"/>
            <a:ext cx="10515600" cy="682625"/>
          </a:xfrm>
        </p:spPr>
        <p:txBody>
          <a:bodyPr/>
          <a:lstStyle/>
          <a:p>
            <a:pPr marL="1588" indent="0" defTabSz="796925">
              <a:buNone/>
            </a:pPr>
            <a:r>
              <a:rPr lang="en-US" dirty="0"/>
              <a:t>Generating Values for Random Variables with Excel (cont.):</a:t>
            </a:r>
          </a:p>
          <a:p>
            <a:pPr marL="457200" defTabSz="796925"/>
            <a:r>
              <a:rPr lang="en-US" sz="2600" dirty="0"/>
              <a:t>The first-year demand is normally distributed with a mean of 15,000 units and a standard deviation of 4500 units (see Figure 11.6).</a:t>
            </a:r>
          </a:p>
          <a:p>
            <a:pPr marL="457200" defTabSz="796925"/>
            <a:r>
              <a:rPr lang="en-US" sz="2600" dirty="0"/>
              <a:t>Suppose the random number is 0.6026.</a:t>
            </a:r>
          </a:p>
          <a:p>
            <a:pPr marL="457200" defTabSz="796925"/>
            <a:r>
              <a:rPr lang="en-US" sz="2600" dirty="0"/>
              <a:t>Applying equation 11.5, we get:</a:t>
            </a:r>
          </a:p>
        </p:txBody>
      </p:sp>
    </p:spTree>
    <p:extLst>
      <p:ext uri="{BB962C8B-B14F-4D97-AF65-F5344CB8AC3E}">
        <p14:creationId xmlns:p14="http://schemas.microsoft.com/office/powerpoint/2010/main" val="11696043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ln>
            <a:noFill/>
          </a:ln>
        </p:spPr>
        <p:txBody>
          <a:bodyPr>
            <a:normAutofit/>
          </a:bodyPr>
          <a:lstStyle/>
          <a:p>
            <a:r>
              <a:rPr lang="en-US" dirty="0"/>
              <a:t>Risk Analysis for </a:t>
            </a:r>
            <a:r>
              <a:rPr lang="en-US" dirty="0" err="1"/>
              <a:t>Sanotronics</a:t>
            </a:r>
            <a:r>
              <a:rPr lang="en-US" dirty="0"/>
              <a:t> LLC </a:t>
            </a:r>
            <a:r>
              <a:rPr lang="en-US" sz="3600" dirty="0"/>
              <a:t>(Slide 26 of 33)</a:t>
            </a:r>
          </a:p>
        </p:txBody>
      </p:sp>
      <p:sp>
        <p:nvSpPr>
          <p:cNvPr id="4" name="Text Placeholder 3"/>
          <p:cNvSpPr>
            <a:spLocks noGrp="1"/>
          </p:cNvSpPr>
          <p:nvPr>
            <p:ph sz="half" idx="1"/>
          </p:nvPr>
        </p:nvSpPr>
        <p:spPr>
          <a:xfrm>
            <a:off x="838200" y="1463040"/>
            <a:ext cx="4582886" cy="4572000"/>
          </a:xfrm>
        </p:spPr>
        <p:txBody>
          <a:bodyPr>
            <a:normAutofit/>
          </a:bodyPr>
          <a:lstStyle/>
          <a:p>
            <a:pPr marL="0" indent="0">
              <a:buNone/>
            </a:pPr>
            <a:r>
              <a:rPr lang="en-US" dirty="0"/>
              <a:t>Figure 11.6: Generation of Value for First-Year Demand Corresponding to Random Number 0.6026</a:t>
            </a:r>
          </a:p>
        </p:txBody>
      </p:sp>
      <p:pic>
        <p:nvPicPr>
          <p:cNvPr id="10" name="Picture Placeholder 9" descr="A parabola graph is drawn against Number of units sold at x axis whose peak is at Mu = 15,000. A perpendicular line to x axis is drawn from 16,170 to the parabola. The side of parabola to the left of this line is 0.6026. Sigma = 4.500 units.">
            <a:extLst>
              <a:ext uri="{FF2B5EF4-FFF2-40B4-BE49-F238E27FC236}">
                <a16:creationId xmlns="" xmlns:a16="http://schemas.microsoft.com/office/drawing/2014/main" id="{CC70B2CE-6957-4232-AD10-0F9F3513EFFC}"/>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9015" t="18116" r="20320" b="8286"/>
          <a:stretch/>
        </p:blipFill>
        <p:spPr>
          <a:xfrm>
            <a:off x="6151200" y="1463040"/>
            <a:ext cx="5202600" cy="3931920"/>
          </a:xfrm>
        </p:spPr>
      </p:pic>
    </p:spTree>
    <p:extLst>
      <p:ext uri="{BB962C8B-B14F-4D97-AF65-F5344CB8AC3E}">
        <p14:creationId xmlns:p14="http://schemas.microsoft.com/office/powerpoint/2010/main" val="32385351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Risk Analysis for </a:t>
            </a:r>
            <a:r>
              <a:rPr lang="en-US" dirty="0" err="1"/>
              <a:t>Sanotronics</a:t>
            </a:r>
            <a:r>
              <a:rPr lang="en-US" dirty="0"/>
              <a:t> LLC </a:t>
            </a:r>
            <a:r>
              <a:rPr lang="en-US" sz="3600" dirty="0"/>
              <a:t>(Slide 27 of 33)</a:t>
            </a:r>
            <a:endParaRPr lang="en-US" dirty="0"/>
          </a:p>
        </p:txBody>
      </p:sp>
      <p:sp>
        <p:nvSpPr>
          <p:cNvPr id="3" name="Text Placeholder 2">
            <a:extLst>
              <a:ext uri="{FF2B5EF4-FFF2-40B4-BE49-F238E27FC236}">
                <a16:creationId xmlns="" xmlns:a16="http://schemas.microsoft.com/office/drawing/2014/main" id="{5C335206-1B4E-4C04-90F3-2DABA398D7B4}"/>
              </a:ext>
            </a:extLst>
          </p:cNvPr>
          <p:cNvSpPr>
            <a:spLocks noGrp="1"/>
          </p:cNvSpPr>
          <p:nvPr>
            <p:ph sz="half" idx="1"/>
          </p:nvPr>
        </p:nvSpPr>
        <p:spPr>
          <a:xfrm>
            <a:off x="838200" y="1463040"/>
            <a:ext cx="4595949" cy="3631474"/>
          </a:xfrm>
        </p:spPr>
        <p:txBody>
          <a:bodyPr/>
          <a:lstStyle/>
          <a:p>
            <a:pPr marL="0" indent="0">
              <a:buNone/>
            </a:pPr>
            <a:r>
              <a:rPr lang="en-US" dirty="0"/>
              <a:t>Figure 11.7: Formula Worksheet for </a:t>
            </a:r>
            <a:r>
              <a:rPr lang="en-US" dirty="0" err="1"/>
              <a:t>Sanotronics</a:t>
            </a:r>
            <a:endParaRPr lang="en-US" dirty="0"/>
          </a:p>
          <a:p>
            <a:pPr marL="0" indent="0">
              <a:buNone/>
            </a:pPr>
            <a:endParaRPr lang="en-US" dirty="0"/>
          </a:p>
          <a:p>
            <a:pPr marL="0" indent="0">
              <a:buNone/>
            </a:pPr>
            <a:r>
              <a:rPr lang="en-US" sz="2400" dirty="0"/>
              <a:t>The static values in Figure 11.1 for these parameters in cells B6, B7, and B8 are replaced with cell formulas that will randomly generate values whenever the spreadsheet is recalculated.</a:t>
            </a:r>
          </a:p>
          <a:p>
            <a:pPr marL="0" indent="0">
              <a:buNone/>
            </a:pPr>
            <a:endParaRPr lang="en-US" dirty="0"/>
          </a:p>
        </p:txBody>
      </p:sp>
      <p:pic>
        <p:nvPicPr>
          <p:cNvPr id="9" name="Picture Placeholder 8" descr="An excel sheet displays parameters of Sanotronics under which fields such as Selling Price per Unit, Administrative and Advertising Cost, Direct Labor Cost per Unit, Parts Cost per Unit and Demand and Model of Sanotronics under which field Profit, Direct labor cost, Parts Cost, Lower bound and Upper bound are shown.">
            <a:extLst>
              <a:ext uri="{FF2B5EF4-FFF2-40B4-BE49-F238E27FC236}">
                <a16:creationId xmlns="" xmlns:a16="http://schemas.microsoft.com/office/drawing/2014/main" id="{FBE1E82C-FBE4-481B-9913-5ECF2547DACF}"/>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5672" t="10166" r="5840" b="6914"/>
          <a:stretch/>
        </p:blipFill>
        <p:spPr>
          <a:xfrm>
            <a:off x="6081987" y="1486190"/>
            <a:ext cx="5271814" cy="3409406"/>
          </a:xfrm>
        </p:spPr>
      </p:pic>
    </p:spTree>
    <p:extLst>
      <p:ext uri="{BB962C8B-B14F-4D97-AF65-F5344CB8AC3E}">
        <p14:creationId xmlns:p14="http://schemas.microsoft.com/office/powerpoint/2010/main" val="2490229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ln>
            <a:noFill/>
          </a:ln>
        </p:spPr>
        <p:txBody>
          <a:bodyPr>
            <a:normAutofit fontScale="90000"/>
          </a:bodyPr>
          <a:lstStyle/>
          <a:p>
            <a:r>
              <a:rPr lang="en-US" dirty="0"/>
              <a:t>Risk Analysis for </a:t>
            </a:r>
            <a:r>
              <a:rPr lang="en-US" dirty="0" err="1"/>
              <a:t>Sanotronics</a:t>
            </a:r>
            <a:r>
              <a:rPr lang="en-US" dirty="0"/>
              <a:t> LLC </a:t>
            </a:r>
            <a:r>
              <a:rPr lang="en-US" sz="3600" dirty="0"/>
              <a:t>(Slide 28 of 33)</a:t>
            </a:r>
          </a:p>
        </p:txBody>
      </p:sp>
      <p:sp>
        <p:nvSpPr>
          <p:cNvPr id="3" name="Content Placeholder 2"/>
          <p:cNvSpPr>
            <a:spLocks noGrp="1"/>
          </p:cNvSpPr>
          <p:nvPr>
            <p:ph idx="1"/>
          </p:nvPr>
        </p:nvSpPr>
        <p:spPr>
          <a:prstGeom prst="rect">
            <a:avLst/>
          </a:prstGeom>
          <a:ln>
            <a:noFill/>
          </a:ln>
        </p:spPr>
        <p:txBody>
          <a:bodyPr>
            <a:noAutofit/>
          </a:bodyPr>
          <a:lstStyle/>
          <a:p>
            <a:pPr marL="1588" indent="0">
              <a:buNone/>
            </a:pPr>
            <a:r>
              <a:rPr lang="en-US" dirty="0"/>
              <a:t>Generating Values for Random Variables with Excel (cont.):</a:t>
            </a:r>
          </a:p>
          <a:p>
            <a:pPr marL="457200"/>
            <a:r>
              <a:rPr lang="en-US" sz="2600" dirty="0"/>
              <a:t>Cell B6 uses a random number generated by the RAND function and looks up the corresponding cost per unit by applying the VLOOKUP function to the table of intervals contained in cells A15:C19.</a:t>
            </a:r>
          </a:p>
          <a:p>
            <a:pPr marL="457200"/>
            <a:r>
              <a:rPr lang="en-US" sz="2600" dirty="0"/>
              <a:t>Cell B7 executes the equation (11.4) using references to the lower bound and upper bound of the uniform distribution of the parts cost in cells B22 and B23, respectively.</a:t>
            </a:r>
          </a:p>
          <a:p>
            <a:pPr marL="457200"/>
            <a:r>
              <a:rPr lang="en-US" sz="2600" dirty="0"/>
              <a:t>Cell B8 executes the equation (11.6) using references to the mean and standard deviation of the normal distribution of the first-year demand in cells D22 and D23, respectively.</a:t>
            </a:r>
          </a:p>
        </p:txBody>
      </p:sp>
    </p:spTree>
    <p:extLst>
      <p:ext uri="{BB962C8B-B14F-4D97-AF65-F5344CB8AC3E}">
        <p14:creationId xmlns:p14="http://schemas.microsoft.com/office/powerpoint/2010/main" val="5389418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ln>
            <a:noFill/>
          </a:ln>
        </p:spPr>
        <p:txBody>
          <a:bodyPr>
            <a:normAutofit fontScale="90000"/>
          </a:bodyPr>
          <a:lstStyle/>
          <a:p>
            <a:r>
              <a:rPr lang="en-US" dirty="0"/>
              <a:t>Risk Analysis for </a:t>
            </a:r>
            <a:r>
              <a:rPr lang="en-US" dirty="0" err="1"/>
              <a:t>Sanotronics</a:t>
            </a:r>
            <a:r>
              <a:rPr lang="en-US" dirty="0"/>
              <a:t> LLC </a:t>
            </a:r>
            <a:r>
              <a:rPr lang="en-US" sz="3600" dirty="0"/>
              <a:t>(Slide 29 of 33)</a:t>
            </a:r>
          </a:p>
        </p:txBody>
      </p:sp>
      <p:sp>
        <p:nvSpPr>
          <p:cNvPr id="3" name="Content Placeholder 2"/>
          <p:cNvSpPr>
            <a:spLocks noGrp="1"/>
          </p:cNvSpPr>
          <p:nvPr>
            <p:ph idx="1"/>
          </p:nvPr>
        </p:nvSpPr>
        <p:spPr>
          <a:prstGeom prst="rect">
            <a:avLst/>
          </a:prstGeom>
          <a:ln>
            <a:noFill/>
          </a:ln>
        </p:spPr>
        <p:txBody>
          <a:bodyPr>
            <a:noAutofit/>
          </a:bodyPr>
          <a:lstStyle/>
          <a:p>
            <a:pPr marL="0" indent="0">
              <a:buNone/>
            </a:pPr>
            <a:r>
              <a:rPr lang="en-US" sz="2600" dirty="0"/>
              <a:t>Executing Simulation Trials with Excel:</a:t>
            </a:r>
          </a:p>
          <a:p>
            <a:pPr marL="457200">
              <a:spcBef>
                <a:spcPts val="600"/>
              </a:spcBef>
            </a:pPr>
            <a:r>
              <a:rPr lang="en-US" sz="2400" dirty="0"/>
              <a:t>To facilitate the execution of multiple simulation trials, use Excel’s Data Table functionality.</a:t>
            </a:r>
          </a:p>
          <a:p>
            <a:pPr marL="457200">
              <a:spcBef>
                <a:spcPts val="600"/>
              </a:spcBef>
            </a:pPr>
            <a:r>
              <a:rPr lang="en-US" sz="2400" dirty="0"/>
              <a:t>To populate the data table in cells A26 through E1025 in Figure 11.8, we execute the following steps:</a:t>
            </a:r>
          </a:p>
          <a:p>
            <a:pPr marL="914400">
              <a:spcBef>
                <a:spcPts val="600"/>
              </a:spcBef>
            </a:pPr>
            <a:r>
              <a:rPr lang="en-US" sz="2200" b="1" dirty="0"/>
              <a:t>Step 1</a:t>
            </a:r>
            <a:r>
              <a:rPr lang="en-US" sz="2200" dirty="0"/>
              <a:t>.</a:t>
            </a:r>
            <a:r>
              <a:rPr lang="en-US" sz="2200" b="1" dirty="0"/>
              <a:t> </a:t>
            </a:r>
            <a:r>
              <a:rPr lang="en-US" sz="2200" dirty="0"/>
              <a:t>Select cell range A26:E1025.</a:t>
            </a:r>
          </a:p>
          <a:p>
            <a:pPr marL="914400">
              <a:spcBef>
                <a:spcPts val="600"/>
              </a:spcBef>
            </a:pPr>
            <a:r>
              <a:rPr lang="en-US" sz="2200" b="1" dirty="0"/>
              <a:t>Step 2</a:t>
            </a:r>
            <a:r>
              <a:rPr lang="en-US" sz="2200" dirty="0"/>
              <a:t>.</a:t>
            </a:r>
            <a:r>
              <a:rPr lang="en-US" sz="2200" b="1" dirty="0"/>
              <a:t> </a:t>
            </a:r>
            <a:r>
              <a:rPr lang="en-US" sz="2200" dirty="0"/>
              <a:t>Click the </a:t>
            </a:r>
            <a:r>
              <a:rPr lang="en-US" sz="2200" b="1" dirty="0"/>
              <a:t>Data </a:t>
            </a:r>
            <a:r>
              <a:rPr lang="en-US" sz="2200" dirty="0"/>
              <a:t>tab in the Ribbon.</a:t>
            </a:r>
          </a:p>
          <a:p>
            <a:pPr marL="914400">
              <a:spcBef>
                <a:spcPts val="600"/>
              </a:spcBef>
            </a:pPr>
            <a:r>
              <a:rPr lang="en-US" sz="2200" b="1" dirty="0"/>
              <a:t>Step 3</a:t>
            </a:r>
            <a:r>
              <a:rPr lang="en-US" sz="2200" dirty="0"/>
              <a:t>.</a:t>
            </a:r>
            <a:r>
              <a:rPr lang="en-US" sz="2200" b="1" dirty="0"/>
              <a:t> </a:t>
            </a:r>
            <a:r>
              <a:rPr lang="en-US" sz="2200" dirty="0"/>
              <a:t>Click </a:t>
            </a:r>
            <a:r>
              <a:rPr lang="en-US" sz="2200" b="1" dirty="0"/>
              <a:t>What-If Analysis </a:t>
            </a:r>
            <a:r>
              <a:rPr lang="en-US" sz="2200" dirty="0"/>
              <a:t>in the </a:t>
            </a:r>
            <a:r>
              <a:rPr lang="en-US" sz="2200" b="1" dirty="0"/>
              <a:t>Forecast </a:t>
            </a:r>
            <a:r>
              <a:rPr lang="en-US" sz="2200" dirty="0"/>
              <a:t>group and select </a:t>
            </a:r>
            <a:r>
              <a:rPr lang="en-US" sz="2200" b="1" dirty="0"/>
              <a:t>Data Table…</a:t>
            </a:r>
          </a:p>
          <a:p>
            <a:pPr marL="914400">
              <a:spcBef>
                <a:spcPts val="600"/>
              </a:spcBef>
            </a:pPr>
            <a:r>
              <a:rPr lang="en-US" sz="2200" b="1" dirty="0"/>
              <a:t>Step 4</a:t>
            </a:r>
            <a:r>
              <a:rPr lang="en-US" sz="2200" dirty="0"/>
              <a:t>.</a:t>
            </a:r>
            <a:r>
              <a:rPr lang="en-US" sz="2200" b="1" dirty="0"/>
              <a:t> </a:t>
            </a:r>
            <a:r>
              <a:rPr lang="en-US" sz="2200" dirty="0"/>
              <a:t>When the </a:t>
            </a:r>
            <a:r>
              <a:rPr lang="en-US" sz="2200" b="1" dirty="0"/>
              <a:t>Data Table </a:t>
            </a:r>
            <a:r>
              <a:rPr lang="en-US" sz="2200" dirty="0"/>
              <a:t>dialog box appears, leave the </a:t>
            </a:r>
            <a:r>
              <a:rPr lang="en-US" sz="2200" b="1" dirty="0"/>
              <a:t>Row input cell: </a:t>
            </a:r>
            <a:r>
              <a:rPr lang="en-US" sz="2200" dirty="0"/>
              <a:t>box blank and enter any empty cell in the spreadsheet (e.g., D1) into the </a:t>
            </a:r>
            <a:r>
              <a:rPr lang="en-US" sz="2200" b="1" dirty="0"/>
              <a:t>Column</a:t>
            </a:r>
            <a:r>
              <a:rPr lang="en-US" sz="2200" dirty="0"/>
              <a:t> </a:t>
            </a:r>
            <a:r>
              <a:rPr lang="en-US" sz="2200" b="1" dirty="0"/>
              <a:t>input cell: </a:t>
            </a:r>
            <a:r>
              <a:rPr lang="en-US" sz="2200" dirty="0"/>
              <a:t>box.</a:t>
            </a:r>
          </a:p>
          <a:p>
            <a:pPr marL="914400">
              <a:spcBef>
                <a:spcPts val="600"/>
              </a:spcBef>
            </a:pPr>
            <a:r>
              <a:rPr lang="en-US" sz="2200" b="1" dirty="0"/>
              <a:t>Step 5</a:t>
            </a:r>
            <a:r>
              <a:rPr lang="en-US" sz="2200" dirty="0"/>
              <a:t>.</a:t>
            </a:r>
            <a:r>
              <a:rPr lang="en-US" sz="2200" b="1" dirty="0"/>
              <a:t> </a:t>
            </a:r>
            <a:r>
              <a:rPr lang="en-US" sz="2200" dirty="0"/>
              <a:t>Click </a:t>
            </a:r>
            <a:r>
              <a:rPr lang="en-US" sz="2200" b="1" dirty="0"/>
              <a:t>OK</a:t>
            </a:r>
            <a:r>
              <a:rPr lang="en-US" sz="2200" dirty="0"/>
              <a:t>.</a:t>
            </a:r>
          </a:p>
        </p:txBody>
      </p:sp>
    </p:spTree>
    <p:extLst>
      <p:ext uri="{BB962C8B-B14F-4D97-AF65-F5344CB8AC3E}">
        <p14:creationId xmlns:p14="http://schemas.microsoft.com/office/powerpoint/2010/main" val="20823011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Risk Analysis for </a:t>
            </a:r>
            <a:r>
              <a:rPr lang="en-US" dirty="0" err="1"/>
              <a:t>Sanotronics</a:t>
            </a:r>
            <a:r>
              <a:rPr lang="en-US" dirty="0"/>
              <a:t> LLC </a:t>
            </a:r>
            <a:r>
              <a:rPr lang="en-US" sz="3600" dirty="0"/>
              <a:t>(Slide 30 of 33)</a:t>
            </a:r>
            <a:endParaRPr lang="en-US" dirty="0"/>
          </a:p>
        </p:txBody>
      </p:sp>
      <p:sp>
        <p:nvSpPr>
          <p:cNvPr id="3" name="Text Placeholder 2">
            <a:extLst>
              <a:ext uri="{FF2B5EF4-FFF2-40B4-BE49-F238E27FC236}">
                <a16:creationId xmlns="" xmlns:a16="http://schemas.microsoft.com/office/drawing/2014/main" id="{0EC18044-1077-4359-BB72-7601E1491722}"/>
              </a:ext>
            </a:extLst>
          </p:cNvPr>
          <p:cNvSpPr>
            <a:spLocks noGrp="1"/>
          </p:cNvSpPr>
          <p:nvPr>
            <p:ph sz="half" idx="1"/>
          </p:nvPr>
        </p:nvSpPr>
        <p:spPr>
          <a:xfrm>
            <a:off x="838199" y="1463040"/>
            <a:ext cx="6672943" cy="4572000"/>
          </a:xfrm>
        </p:spPr>
        <p:txBody>
          <a:bodyPr/>
          <a:lstStyle/>
          <a:p>
            <a:pPr marL="0" indent="0">
              <a:buNone/>
            </a:pPr>
            <a:r>
              <a:rPr lang="en-US" dirty="0"/>
              <a:t>Figure 11.8: Setting Up </a:t>
            </a:r>
            <a:r>
              <a:rPr lang="en-US" dirty="0" err="1"/>
              <a:t>Sanotronics</a:t>
            </a:r>
            <a:r>
              <a:rPr lang="en-US" dirty="0"/>
              <a:t> Spreadsheet for 1,000 Simulation Trials</a:t>
            </a:r>
          </a:p>
        </p:txBody>
      </p:sp>
      <p:pic>
        <p:nvPicPr>
          <p:cNvPr id="9" name="Picture Placeholder 8" descr="An excel sheet displays parameters of Sanotronics under which fields such as Selling Price per Unit, Administrative and Advertising Cost, Direct Labor Cost per Unit, Parts Cost per Unit and Demand and Model of Sanotronics under which field Profit, Direct labor cost, Parts Cost: Lower bound and Upper bound and Demand: Mean and Standard deviation are shown. Another table for data entry is shown. A Data Table dialog box displaying field for, Row input cell and Column input cell: $ D $ 1, is shown.">
            <a:extLst>
              <a:ext uri="{FF2B5EF4-FFF2-40B4-BE49-F238E27FC236}">
                <a16:creationId xmlns="" xmlns:a16="http://schemas.microsoft.com/office/drawing/2014/main" id="{DDCB0BF4-AABB-4C40-86BE-C7EF1524FA2F}"/>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4058" t="4843" r="3939" b="3156"/>
          <a:stretch/>
        </p:blipFill>
        <p:spPr>
          <a:xfrm>
            <a:off x="7785463" y="1451465"/>
            <a:ext cx="3568337" cy="4488297"/>
          </a:xfrm>
        </p:spPr>
      </p:pic>
    </p:spTree>
    <p:extLst>
      <p:ext uri="{BB962C8B-B14F-4D97-AF65-F5344CB8AC3E}">
        <p14:creationId xmlns:p14="http://schemas.microsoft.com/office/powerpoint/2010/main" val="18383452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Risk Analysis for </a:t>
            </a:r>
            <a:r>
              <a:rPr lang="en-US" dirty="0" err="1"/>
              <a:t>Sanotronics</a:t>
            </a:r>
            <a:r>
              <a:rPr lang="en-US" dirty="0"/>
              <a:t> LLC </a:t>
            </a:r>
            <a:r>
              <a:rPr lang="en-US" sz="3600" dirty="0"/>
              <a:t>(Slide 31 of 33)</a:t>
            </a:r>
            <a:endParaRPr lang="en-US" dirty="0"/>
          </a:p>
        </p:txBody>
      </p:sp>
      <p:sp>
        <p:nvSpPr>
          <p:cNvPr id="3" name="Text Placeholder 2">
            <a:extLst>
              <a:ext uri="{FF2B5EF4-FFF2-40B4-BE49-F238E27FC236}">
                <a16:creationId xmlns="" xmlns:a16="http://schemas.microsoft.com/office/drawing/2014/main" id="{DA1CC614-3D49-4566-A5F2-0E91345FF633}"/>
              </a:ext>
            </a:extLst>
          </p:cNvPr>
          <p:cNvSpPr>
            <a:spLocks noGrp="1"/>
          </p:cNvSpPr>
          <p:nvPr>
            <p:ph sz="half" idx="1"/>
          </p:nvPr>
        </p:nvSpPr>
        <p:spPr/>
        <p:txBody>
          <a:bodyPr/>
          <a:lstStyle/>
          <a:p>
            <a:pPr marL="0" indent="0">
              <a:buNone/>
            </a:pPr>
            <a:r>
              <a:rPr lang="en-US" dirty="0"/>
              <a:t>Figure 11.9: Output from </a:t>
            </a:r>
            <a:r>
              <a:rPr lang="en-US" dirty="0" err="1"/>
              <a:t>Sanotronics</a:t>
            </a:r>
            <a:r>
              <a:rPr lang="en-US" dirty="0"/>
              <a:t> Simulation</a:t>
            </a:r>
          </a:p>
        </p:txBody>
      </p:sp>
      <p:pic>
        <p:nvPicPr>
          <p:cNvPr id="9" name="Picture Placeholder 8" descr="An excel sheet displays parameters of Sanotronics under which fields such as Selling Price per Unit, Administrative and Advertising Cost, Direct Labor Cost per Unit, Parts Cost per Unit and Demand and Model of Sanotronics under which field Profit, Direct labor cost, Parts Cost: Lower bound and Upper bound and Demand: Mean and Standard deviation are shown. Another table displaying data is shown. A bar chart displays profit distribution plotted in millions of dollars. ">
            <a:extLst>
              <a:ext uri="{FF2B5EF4-FFF2-40B4-BE49-F238E27FC236}">
                <a16:creationId xmlns="" xmlns:a16="http://schemas.microsoft.com/office/drawing/2014/main" id="{8320F044-76D8-46B1-9ADC-66D10BAF8E0F}"/>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8272" b="5157"/>
          <a:stretch/>
        </p:blipFill>
        <p:spPr>
          <a:xfrm>
            <a:off x="5891349" y="1463040"/>
            <a:ext cx="5462451" cy="4368834"/>
          </a:xfrm>
        </p:spPr>
      </p:pic>
    </p:spTree>
    <p:extLst>
      <p:ext uri="{BB962C8B-B14F-4D97-AF65-F5344CB8AC3E}">
        <p14:creationId xmlns:p14="http://schemas.microsoft.com/office/powerpoint/2010/main" val="30169381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Distributions used in simulation </a:t>
            </a:r>
            <a:endParaRPr lang="en-US" dirty="0"/>
          </a:p>
        </p:txBody>
      </p:sp>
      <p:pic>
        <p:nvPicPr>
          <p:cNvPr id="157698" name="Picture 2" descr="Distribution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008" y="1481559"/>
            <a:ext cx="9456676" cy="41838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6571800" y="1539360"/>
              <a:ext cx="5291280" cy="4554720"/>
            </p14:xfrm>
          </p:contentPart>
        </mc:Choice>
        <mc:Fallback xmlns="">
          <p:pic>
            <p:nvPicPr>
              <p:cNvPr id="3" name="Ink 2"/>
              <p:cNvPicPr/>
              <p:nvPr/>
            </p:nvPicPr>
            <p:blipFill>
              <a:blip r:embed="rId4"/>
              <a:stretch>
                <a:fillRect/>
              </a:stretch>
            </p:blipFill>
            <p:spPr>
              <a:xfrm>
                <a:off x="6562440" y="1530000"/>
                <a:ext cx="5310000" cy="4573440"/>
              </a:xfrm>
              <a:prstGeom prst="rect">
                <a:avLst/>
              </a:prstGeom>
            </p:spPr>
          </p:pic>
        </mc:Fallback>
      </mc:AlternateContent>
    </p:spTree>
    <p:extLst>
      <p:ext uri="{BB962C8B-B14F-4D97-AF65-F5344CB8AC3E}">
        <p14:creationId xmlns:p14="http://schemas.microsoft.com/office/powerpoint/2010/main" val="5426937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Risk Analysis for </a:t>
            </a:r>
            <a:r>
              <a:rPr lang="en-US" dirty="0" err="1"/>
              <a:t>Sanotronics</a:t>
            </a:r>
            <a:r>
              <a:rPr lang="en-US" dirty="0"/>
              <a:t> LLC </a:t>
            </a:r>
            <a:r>
              <a:rPr lang="en-US" sz="3600" dirty="0"/>
              <a:t>(Slide 32 of 33)</a:t>
            </a:r>
          </a:p>
        </p:txBody>
      </p:sp>
      <p:sp>
        <p:nvSpPr>
          <p:cNvPr id="3" name="Content Placeholder 2"/>
          <p:cNvSpPr>
            <a:spLocks noGrp="1"/>
          </p:cNvSpPr>
          <p:nvPr>
            <p:ph sz="quarter" idx="14"/>
          </p:nvPr>
        </p:nvSpPr>
        <p:spPr/>
        <p:txBody>
          <a:bodyPr/>
          <a:lstStyle/>
          <a:p>
            <a:pPr marL="0" indent="0">
              <a:buNone/>
            </a:pPr>
            <a:r>
              <a:rPr lang="en-US" dirty="0"/>
              <a:t>Measuring and Analyzing Simulation Output:</a:t>
            </a:r>
          </a:p>
          <a:p>
            <a:pPr marL="457200"/>
            <a:r>
              <a:rPr lang="en-US" sz="2400" dirty="0"/>
              <a:t>For the collection of simulation trials, it is helpful to compute descriptive statistics such as sample count, minimum and maximum sample value, sample mean, sample standard deviation, sample proportion, and sample standard error.</a:t>
            </a:r>
          </a:p>
          <a:p>
            <a:pPr marL="457200"/>
            <a:r>
              <a:rPr lang="en-US" sz="2400" dirty="0"/>
              <a:t>To compute these statistics for the </a:t>
            </a:r>
            <a:r>
              <a:rPr lang="en-US" sz="2400" dirty="0" err="1"/>
              <a:t>Sanotronics</a:t>
            </a:r>
            <a:r>
              <a:rPr lang="en-US" sz="2400" dirty="0"/>
              <a:t> example, we use the following Excel functions:</a:t>
            </a:r>
          </a:p>
          <a:p>
            <a:endParaRPr lang="en-US" dirty="0"/>
          </a:p>
          <a:p>
            <a:endParaRPr lang="en-US" dirty="0"/>
          </a:p>
          <a:p>
            <a:endParaRPr lang="en-US" dirty="0"/>
          </a:p>
        </p:txBody>
      </p:sp>
      <p:graphicFrame>
        <p:nvGraphicFramePr>
          <p:cNvPr id="7" name="Content Placeholder 6" descr="Cell H 26 equals COUNT (E: 26: E 1025)&#10;Cell H 27 equals MIN (E 26: E 1025)&#10;Cell H 28 equals MAX (E 26: E 1025)&#10;Cell H 29 equals AVERAGE (E 26: E 1025)&#10;Cell H 30 equals STDEV.S(E 26: E 1025)&#10;Cell H 32 equals COUNTIF(E 26: E 1025 less than 0 divided by COUNT (E 26: E 1025)&#10;Cell H 33 equals S Q R T (H 32 times left parenthesis 1 minus H 32 right parenthesis divided by H 36)">
            <a:extLst>
              <a:ext uri="{FF2B5EF4-FFF2-40B4-BE49-F238E27FC236}">
                <a16:creationId xmlns="" xmlns:a16="http://schemas.microsoft.com/office/drawing/2014/main" id="{BE338849-A8A5-4ABA-9479-7BE1B4E0E645}"/>
              </a:ext>
            </a:extLst>
          </p:cNvPr>
          <p:cNvGraphicFramePr>
            <a:graphicFrameLocks noGrp="1" noChangeAspect="1"/>
          </p:cNvGraphicFramePr>
          <p:nvPr>
            <p:ph sz="quarter" idx="15"/>
            <p:extLst>
              <p:ext uri="{D42A27DB-BD31-4B8C-83A1-F6EECF244321}">
                <p14:modId xmlns:p14="http://schemas.microsoft.com/office/powerpoint/2010/main" val="2286174916"/>
              </p:ext>
            </p:extLst>
          </p:nvPr>
        </p:nvGraphicFramePr>
        <p:xfrm>
          <a:off x="4010298" y="4093468"/>
          <a:ext cx="5812971" cy="1917261"/>
        </p:xfrm>
        <a:graphic>
          <a:graphicData uri="http://schemas.openxmlformats.org/presentationml/2006/ole">
            <mc:AlternateContent xmlns:mc="http://schemas.openxmlformats.org/markup-compatibility/2006">
              <mc:Choice xmlns:v="urn:schemas-microsoft-com:vml" Requires="v">
                <p:oleObj spid="_x0000_s151597" name="Equation" r:id="rId4" imgW="3619440" imgH="1193760" progId="Equation.DSMT4">
                  <p:embed/>
                </p:oleObj>
              </mc:Choice>
              <mc:Fallback>
                <p:oleObj name="Equation" r:id="rId4" imgW="3619440" imgH="1193760" progId="Equation.DSMT4">
                  <p:embed/>
                  <p:pic>
                    <p:nvPicPr>
                      <p:cNvPr id="9" name="Object 8">
                        <a:extLst>
                          <a:ext uri="{FF2B5EF4-FFF2-40B4-BE49-F238E27FC236}">
                            <a16:creationId xmlns="" xmlns:a16="http://schemas.microsoft.com/office/drawing/2014/main" id="{02EFC4B3-E212-4CC9-9243-506DC3AF23D9}"/>
                          </a:ext>
                        </a:extLst>
                      </p:cNvPr>
                      <p:cNvPicPr/>
                      <p:nvPr/>
                    </p:nvPicPr>
                    <p:blipFill>
                      <a:blip r:embed="rId5"/>
                      <a:stretch>
                        <a:fillRect/>
                      </a:stretch>
                    </p:blipFill>
                    <p:spPr>
                      <a:xfrm>
                        <a:off x="4010298" y="4093468"/>
                        <a:ext cx="5812971" cy="1917261"/>
                      </a:xfrm>
                      <a:prstGeom prst="rect">
                        <a:avLst/>
                      </a:prstGeom>
                    </p:spPr>
                  </p:pic>
                </p:oleObj>
              </mc:Fallback>
            </mc:AlternateContent>
          </a:graphicData>
        </a:graphic>
      </p:graphicFrame>
    </p:spTree>
    <p:extLst>
      <p:ext uri="{BB962C8B-B14F-4D97-AF65-F5344CB8AC3E}">
        <p14:creationId xmlns:p14="http://schemas.microsoft.com/office/powerpoint/2010/main" val="30334770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ln>
            <a:noFill/>
          </a:ln>
        </p:spPr>
        <p:txBody>
          <a:bodyPr>
            <a:noAutofit/>
          </a:bodyPr>
          <a:lstStyle/>
          <a:p>
            <a:r>
              <a:rPr lang="en-US" dirty="0"/>
              <a:t>Risk Analysis for </a:t>
            </a:r>
            <a:r>
              <a:rPr lang="en-US" dirty="0" err="1"/>
              <a:t>Sanotronics</a:t>
            </a:r>
            <a:r>
              <a:rPr lang="en-US" dirty="0"/>
              <a:t> LLC </a:t>
            </a:r>
            <a:r>
              <a:rPr lang="en-US" sz="3600" dirty="0"/>
              <a:t>(Slide 33 of 33)</a:t>
            </a:r>
          </a:p>
        </p:txBody>
      </p:sp>
      <p:sp>
        <p:nvSpPr>
          <p:cNvPr id="3" name="Content Placeholder 2"/>
          <p:cNvSpPr>
            <a:spLocks noGrp="1"/>
          </p:cNvSpPr>
          <p:nvPr>
            <p:ph idx="1"/>
          </p:nvPr>
        </p:nvSpPr>
        <p:spPr>
          <a:prstGeom prst="rect">
            <a:avLst/>
          </a:prstGeom>
          <a:ln>
            <a:noFill/>
          </a:ln>
        </p:spPr>
        <p:txBody>
          <a:bodyPr/>
          <a:lstStyle/>
          <a:p>
            <a:pPr marL="1588" indent="0">
              <a:buNone/>
            </a:pPr>
            <a:r>
              <a:rPr lang="en-US" dirty="0"/>
              <a:t>Measuring and Analyzing Simulation Output (cont.):</a:t>
            </a:r>
          </a:p>
          <a:p>
            <a:pPr marL="457200"/>
            <a:r>
              <a:rPr lang="en-US" sz="2600" dirty="0"/>
              <a:t>Figure 11.9 shows a mean profit of $712,014, standard deviation of $524,726, extremes ranging between </a:t>
            </a:r>
            <a:r>
              <a:rPr lang="en-US" sz="2600" dirty="0">
                <a:sym typeface="Symbol" panose="05050102010706020507" pitchFamily="18" charset="2"/>
              </a:rPr>
              <a:t></a:t>
            </a:r>
            <a:r>
              <a:rPr lang="en-US" sz="2600" dirty="0"/>
              <a:t>$1,011,895 and $2,302,801, and a sample proportion of 0.087.</a:t>
            </a:r>
          </a:p>
          <a:p>
            <a:pPr marL="457200"/>
            <a:r>
              <a:rPr lang="en-US" sz="2600" dirty="0"/>
              <a:t>Recall from the what-if analysis, the base-case scenario projected a profit of $710,000, the worst-case scenario projected a loss of $1,000,000, and the best-case scenario projected a profit of $2,591,000.</a:t>
            </a:r>
          </a:p>
          <a:p>
            <a:pPr marL="457200"/>
            <a:r>
              <a:rPr lang="en-US" sz="2600" dirty="0"/>
              <a:t>The simulation results help Sanotronics’ management better understand the profit/loss potential of the new medical device.</a:t>
            </a:r>
          </a:p>
          <a:p>
            <a:pPr marL="457200"/>
            <a:r>
              <a:rPr lang="en-US" sz="2600" dirty="0"/>
              <a:t>The 0.070 to 0.104 probability of a loss may be acceptable to management.</a:t>
            </a:r>
          </a:p>
        </p:txBody>
      </p:sp>
    </p:spTree>
    <p:extLst>
      <p:ext uri="{BB962C8B-B14F-4D97-AF65-F5344CB8AC3E}">
        <p14:creationId xmlns:p14="http://schemas.microsoft.com/office/powerpoint/2010/main" val="40053269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Inventory Policy Analysis for Promus Corp</a:t>
            </a:r>
          </a:p>
        </p:txBody>
      </p:sp>
      <p:sp>
        <p:nvSpPr>
          <p:cNvPr id="3" name="Text Placeholder 2"/>
          <p:cNvSpPr>
            <a:spLocks noGrp="1"/>
          </p:cNvSpPr>
          <p:nvPr>
            <p:ph type="body" idx="1"/>
          </p:nvPr>
        </p:nvSpPr>
        <p:spPr/>
        <p:txBody>
          <a:bodyPr/>
          <a:lstStyle/>
          <a:p>
            <a:r>
              <a:rPr lang="en-US" dirty="0"/>
              <a:t>Spreadsheet Model for Promus</a:t>
            </a:r>
          </a:p>
          <a:p>
            <a:r>
              <a:rPr lang="en-US" dirty="0"/>
              <a:t>Generating Values for Promus Corp’s Demand</a:t>
            </a:r>
          </a:p>
          <a:p>
            <a:r>
              <a:rPr lang="en-US" dirty="0"/>
              <a:t>Executing Simulation Trials and Analyzing Output</a:t>
            </a:r>
          </a:p>
        </p:txBody>
      </p:sp>
    </p:spTree>
    <p:extLst>
      <p:ext uri="{BB962C8B-B14F-4D97-AF65-F5344CB8AC3E}">
        <p14:creationId xmlns:p14="http://schemas.microsoft.com/office/powerpoint/2010/main" val="39344822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72165"/>
            <a:ext cx="10515600" cy="683394"/>
          </a:xfrm>
          <a:ln>
            <a:noFill/>
          </a:ln>
        </p:spPr>
        <p:txBody>
          <a:bodyPr anchor="t" anchorCtr="0">
            <a:noAutofit/>
          </a:bodyPr>
          <a:lstStyle/>
          <a:p>
            <a:r>
              <a:rPr lang="en-US" dirty="0"/>
              <a:t>Inventory Policy Analysis for Promus Corp</a:t>
            </a:r>
            <a:br>
              <a:rPr lang="en-US" dirty="0"/>
            </a:br>
            <a:r>
              <a:rPr lang="en-US" sz="3600" dirty="0"/>
              <a:t>(Slide 1 of 17)</a:t>
            </a:r>
          </a:p>
        </p:txBody>
      </p:sp>
      <p:sp>
        <p:nvSpPr>
          <p:cNvPr id="3" name="Content Placeholder 2"/>
          <p:cNvSpPr>
            <a:spLocks noGrp="1"/>
          </p:cNvSpPr>
          <p:nvPr>
            <p:ph idx="1"/>
          </p:nvPr>
        </p:nvSpPr>
        <p:spPr>
          <a:xfrm>
            <a:off x="838200" y="2050868"/>
            <a:ext cx="10515600" cy="4000213"/>
          </a:xfrm>
          <a:prstGeom prst="rect">
            <a:avLst/>
          </a:prstGeom>
          <a:ln>
            <a:noFill/>
          </a:ln>
        </p:spPr>
        <p:txBody>
          <a:bodyPr/>
          <a:lstStyle/>
          <a:p>
            <a:pPr marL="457200"/>
            <a:r>
              <a:rPr lang="en-US" dirty="0"/>
              <a:t>Promus Corp sells wireless routers. Each router costs Promus $75 and sells for $125. Thus, the profit is $50 for each router sold. </a:t>
            </a:r>
          </a:p>
          <a:p>
            <a:pPr marL="457200"/>
            <a:r>
              <a:rPr lang="en-US" dirty="0"/>
              <a:t>Monthly demand for the router is uncertain, but Promus has collected data to help characterize it. </a:t>
            </a:r>
          </a:p>
          <a:p>
            <a:pPr marL="457200"/>
            <a:r>
              <a:rPr lang="en-US" dirty="0"/>
              <a:t>Promus receives monthly deliveries from its supplier and replenishes its inventory to a predetermined level, which is referred to as the replenishment level. </a:t>
            </a:r>
          </a:p>
          <a:p>
            <a:pPr marL="594360" lvl="1" indent="0">
              <a:buNone/>
            </a:pPr>
            <a:endParaRPr lang="en-US" dirty="0"/>
          </a:p>
          <a:p>
            <a:pPr marL="937260" lvl="1" indent="-342900"/>
            <a:endParaRPr lang="en-US" dirty="0"/>
          </a:p>
          <a:p>
            <a:endParaRPr lang="en-US" dirty="0"/>
          </a:p>
        </p:txBody>
      </p:sp>
    </p:spTree>
    <p:extLst>
      <p:ext uri="{BB962C8B-B14F-4D97-AF65-F5344CB8AC3E}">
        <p14:creationId xmlns:p14="http://schemas.microsoft.com/office/powerpoint/2010/main" val="13184235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72165"/>
            <a:ext cx="10515600" cy="683394"/>
          </a:xfrm>
          <a:ln>
            <a:noFill/>
          </a:ln>
        </p:spPr>
        <p:txBody>
          <a:bodyPr anchor="t" anchorCtr="0">
            <a:noAutofit/>
          </a:bodyPr>
          <a:lstStyle/>
          <a:p>
            <a:r>
              <a:rPr lang="en-US" dirty="0"/>
              <a:t>Inventory Policy Analysis for Promus Corp</a:t>
            </a:r>
            <a:br>
              <a:rPr lang="en-US" dirty="0"/>
            </a:br>
            <a:r>
              <a:rPr lang="en-US" sz="3600" dirty="0"/>
              <a:t>(Slide 2 of 17)</a:t>
            </a:r>
          </a:p>
        </p:txBody>
      </p:sp>
      <p:sp>
        <p:nvSpPr>
          <p:cNvPr id="3" name="Content Placeholder 2"/>
          <p:cNvSpPr>
            <a:spLocks noGrp="1"/>
          </p:cNvSpPr>
          <p:nvPr>
            <p:ph idx="1"/>
          </p:nvPr>
        </p:nvSpPr>
        <p:spPr>
          <a:xfrm>
            <a:off x="838200" y="2050868"/>
            <a:ext cx="10515600" cy="4000213"/>
          </a:xfrm>
          <a:prstGeom prst="rect">
            <a:avLst/>
          </a:prstGeom>
          <a:ln>
            <a:noFill/>
          </a:ln>
        </p:spPr>
        <p:txBody>
          <a:bodyPr/>
          <a:lstStyle/>
          <a:p>
            <a:pPr marL="457200"/>
            <a:r>
              <a:rPr lang="en-US" dirty="0"/>
              <a:t>If monthly demand is less than the replenishment level, Promus must hold the routers in inventory. This costs $15 per router due to cost of storage, insurance, and cost-of-capital.</a:t>
            </a:r>
          </a:p>
          <a:p>
            <a:pPr marL="457200"/>
            <a:r>
              <a:rPr lang="en-US" dirty="0"/>
              <a:t>If monthly demand is greater than the replenishment level, then a stock-out occurs, which results in a shortage cost of $30 being charged for each unit of demand that cannot be satisfied. </a:t>
            </a:r>
          </a:p>
          <a:p>
            <a:pPr marL="457200"/>
            <a:r>
              <a:rPr lang="en-US" dirty="0"/>
              <a:t>Management would like to use a simulation to determine the monthly net profit resulting from using different replenishment levels.</a:t>
            </a:r>
          </a:p>
          <a:p>
            <a:pPr marL="594360" lvl="1" indent="0">
              <a:buNone/>
            </a:pPr>
            <a:endParaRPr lang="en-US" dirty="0"/>
          </a:p>
          <a:p>
            <a:pPr marL="937260" lvl="1" indent="-342900"/>
            <a:endParaRPr lang="en-US" dirty="0"/>
          </a:p>
          <a:p>
            <a:endParaRPr lang="en-US" dirty="0"/>
          </a:p>
        </p:txBody>
      </p:sp>
    </p:spTree>
    <p:extLst>
      <p:ext uri="{BB962C8B-B14F-4D97-AF65-F5344CB8AC3E}">
        <p14:creationId xmlns:p14="http://schemas.microsoft.com/office/powerpoint/2010/main" val="30932625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72165"/>
            <a:ext cx="10515600" cy="683394"/>
          </a:xfrm>
          <a:ln>
            <a:noFill/>
          </a:ln>
        </p:spPr>
        <p:txBody>
          <a:bodyPr anchor="t" anchorCtr="0">
            <a:noAutofit/>
          </a:bodyPr>
          <a:lstStyle/>
          <a:p>
            <a:r>
              <a:rPr lang="en-US" dirty="0"/>
              <a:t>Inventory Policy Analysis for Promus Corp</a:t>
            </a:r>
            <a:br>
              <a:rPr lang="en-US" dirty="0"/>
            </a:br>
            <a:r>
              <a:rPr lang="en-US" sz="3600" dirty="0"/>
              <a:t>(Slide 3 of 17)</a:t>
            </a:r>
          </a:p>
        </p:txBody>
      </p:sp>
      <p:sp>
        <p:nvSpPr>
          <p:cNvPr id="3" name="Content Placeholder 2"/>
          <p:cNvSpPr>
            <a:spLocks noGrp="1"/>
          </p:cNvSpPr>
          <p:nvPr>
            <p:ph idx="1"/>
          </p:nvPr>
        </p:nvSpPr>
        <p:spPr>
          <a:xfrm>
            <a:off x="838200" y="2050868"/>
            <a:ext cx="10515600" cy="4000213"/>
          </a:xfrm>
          <a:prstGeom prst="rect">
            <a:avLst/>
          </a:prstGeom>
          <a:ln>
            <a:noFill/>
          </a:ln>
        </p:spPr>
        <p:txBody>
          <a:bodyPr/>
          <a:lstStyle/>
          <a:p>
            <a:pPr indent="0">
              <a:buNone/>
            </a:pPr>
            <a:r>
              <a:rPr lang="en-US" dirty="0"/>
              <a:t>Spreadsheet Model for Promus</a:t>
            </a:r>
          </a:p>
          <a:p>
            <a:pPr marL="457200"/>
            <a:r>
              <a:rPr lang="en-US" dirty="0"/>
              <a:t>Input parameters:</a:t>
            </a:r>
          </a:p>
          <a:p>
            <a:pPr marL="914400" lvl="1"/>
            <a:r>
              <a:rPr lang="en-US" dirty="0"/>
              <a:t>Gross profit per unit (known to be $50)</a:t>
            </a:r>
          </a:p>
          <a:p>
            <a:pPr marL="914400" lvl="1"/>
            <a:r>
              <a:rPr lang="en-US" dirty="0"/>
              <a:t>Unit holding cost ($15)</a:t>
            </a:r>
          </a:p>
          <a:p>
            <a:pPr marL="914400" lvl="1"/>
            <a:r>
              <a:rPr lang="en-US" dirty="0"/>
              <a:t>Unit shortage cost ($30)</a:t>
            </a:r>
          </a:p>
          <a:p>
            <a:pPr marL="914400" lvl="1"/>
            <a:r>
              <a:rPr lang="en-US" dirty="0"/>
              <a:t>Monthly demand (uncertain, </a:t>
            </a:r>
            <a:r>
              <a:rPr lang="en-US" i="1" dirty="0"/>
              <a:t>D</a:t>
            </a:r>
            <a:r>
              <a:rPr lang="en-US" dirty="0"/>
              <a:t>)</a:t>
            </a:r>
          </a:p>
          <a:p>
            <a:pPr marL="914400" lvl="1"/>
            <a:r>
              <a:rPr lang="en-US" dirty="0"/>
              <a:t>Replenishment level (a decision, </a:t>
            </a:r>
            <a:r>
              <a:rPr lang="en-US" i="1" dirty="0"/>
              <a:t>Q</a:t>
            </a:r>
            <a:r>
              <a:rPr lang="en-US" dirty="0"/>
              <a:t>)</a:t>
            </a:r>
          </a:p>
          <a:p>
            <a:pPr marL="457200"/>
            <a:r>
              <a:rPr lang="en-US" dirty="0"/>
              <a:t>Output measure of interest:</a:t>
            </a:r>
          </a:p>
          <a:p>
            <a:pPr marL="914400" lvl="1"/>
            <a:r>
              <a:rPr lang="en-US" dirty="0"/>
              <a:t>Monthly net profit</a:t>
            </a:r>
          </a:p>
          <a:p>
            <a:pPr marL="937260" lvl="1" indent="-342900"/>
            <a:endParaRPr lang="en-US" dirty="0"/>
          </a:p>
          <a:p>
            <a:pPr marL="937260" lvl="1" indent="-342900"/>
            <a:endParaRPr lang="en-US" dirty="0"/>
          </a:p>
          <a:p>
            <a:endParaRPr lang="en-US" dirty="0"/>
          </a:p>
        </p:txBody>
      </p:sp>
    </p:spTree>
    <p:extLst>
      <p:ext uri="{BB962C8B-B14F-4D97-AF65-F5344CB8AC3E}">
        <p14:creationId xmlns:p14="http://schemas.microsoft.com/office/powerpoint/2010/main" val="39688560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chor="t" anchorCtr="0">
            <a:noAutofit/>
          </a:bodyPr>
          <a:lstStyle/>
          <a:p>
            <a:r>
              <a:rPr lang="en-US" dirty="0"/>
              <a:t>Inventory Policy Analysis for Promus Corp</a:t>
            </a:r>
            <a:br>
              <a:rPr lang="en-US" dirty="0"/>
            </a:br>
            <a:r>
              <a:rPr lang="en-US" sz="3600" dirty="0"/>
              <a:t>(Slide 4 of 17)</a:t>
            </a:r>
          </a:p>
        </p:txBody>
      </p:sp>
      <p:sp>
        <p:nvSpPr>
          <p:cNvPr id="3" name="Content Placeholder 2"/>
          <p:cNvSpPr>
            <a:spLocks noGrp="1"/>
          </p:cNvSpPr>
          <p:nvPr>
            <p:ph sz="quarter" idx="14"/>
          </p:nvPr>
        </p:nvSpPr>
        <p:spPr>
          <a:xfrm>
            <a:off x="838199" y="2041743"/>
            <a:ext cx="10515599" cy="1135526"/>
          </a:xfrm>
          <a:prstGeom prst="rect">
            <a:avLst/>
          </a:prstGeom>
          <a:ln>
            <a:noFill/>
          </a:ln>
        </p:spPr>
        <p:txBody>
          <a:bodyPr/>
          <a:lstStyle/>
          <a:p>
            <a:pPr indent="0">
              <a:buNone/>
            </a:pPr>
            <a:r>
              <a:rPr lang="en-US" dirty="0"/>
              <a:t>Spreadsheet Model for Promus (cont.)</a:t>
            </a:r>
          </a:p>
          <a:p>
            <a:pPr marL="457200"/>
            <a:r>
              <a:rPr lang="en-US" dirty="0"/>
              <a:t>For a specified replenishment level (</a:t>
            </a:r>
            <a:r>
              <a:rPr lang="en-US" i="1" dirty="0"/>
              <a:t>Q</a:t>
            </a:r>
            <a:r>
              <a:rPr lang="en-US" dirty="0"/>
              <a:t>) and observed monthly demand (</a:t>
            </a:r>
            <a:r>
              <a:rPr lang="en-US" i="1" dirty="0"/>
              <a:t>D</a:t>
            </a:r>
            <a:r>
              <a:rPr lang="en-US" dirty="0"/>
              <a:t>), monthly net profit is calculated as follows:</a:t>
            </a:r>
          </a:p>
          <a:p>
            <a:pPr indent="0">
              <a:buNone/>
            </a:pPr>
            <a:endParaRPr lang="en-US" dirty="0"/>
          </a:p>
          <a:p>
            <a:pPr marL="937260" lvl="1" indent="-342900"/>
            <a:endParaRPr lang="en-US" dirty="0"/>
          </a:p>
          <a:p>
            <a:pPr marL="937260" lvl="1" indent="-342900"/>
            <a:endParaRPr lang="en-US" dirty="0"/>
          </a:p>
          <a:p>
            <a:endParaRPr lang="en-US" dirty="0"/>
          </a:p>
        </p:txBody>
      </p:sp>
      <p:pic>
        <p:nvPicPr>
          <p:cNvPr id="6" name="Content Placeholder 5" descr="Equation 11.7: Monthly net profit = Gross profit minus hlding cost minus shortage cost = 50 times min of D, Q minus 15 times the max of Q minus D, 0 minus 30 times max of D-Q, 0.">
            <a:extLst>
              <a:ext uri="{FF2B5EF4-FFF2-40B4-BE49-F238E27FC236}">
                <a16:creationId xmlns="" xmlns:a16="http://schemas.microsoft.com/office/drawing/2014/main" id="{B5E15DC6-D02B-40D8-A358-87FE5ED01C38}"/>
              </a:ext>
            </a:extLst>
          </p:cNvPr>
          <p:cNvPicPr>
            <a:picLocks noGrp="1" noChangeAspect="1"/>
          </p:cNvPicPr>
          <p:nvPr>
            <p:ph sz="quarter" idx="15"/>
          </p:nvPr>
        </p:nvPicPr>
        <p:blipFill rotWithShape="1">
          <a:blip r:embed="rId2"/>
          <a:srcRect r="10716"/>
          <a:stretch/>
        </p:blipFill>
        <p:spPr>
          <a:xfrm>
            <a:off x="1294206" y="3655680"/>
            <a:ext cx="9603583" cy="945848"/>
          </a:xfrm>
          <a:prstGeom prst="rect">
            <a:avLst/>
          </a:prstGeom>
        </p:spPr>
      </p:pic>
    </p:spTree>
    <p:extLst>
      <p:ext uri="{BB962C8B-B14F-4D97-AF65-F5344CB8AC3E}">
        <p14:creationId xmlns:p14="http://schemas.microsoft.com/office/powerpoint/2010/main" val="30102596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chor="t" anchorCtr="0">
            <a:noAutofit/>
          </a:bodyPr>
          <a:lstStyle/>
          <a:p>
            <a:r>
              <a:rPr lang="en-US" dirty="0"/>
              <a:t>Inventory Policy Analysis for Promus Corp</a:t>
            </a:r>
            <a:br>
              <a:rPr lang="en-US" dirty="0"/>
            </a:br>
            <a:r>
              <a:rPr lang="en-US" sz="3600" dirty="0"/>
              <a:t>(Slide 5 of 17)</a:t>
            </a:r>
          </a:p>
        </p:txBody>
      </p:sp>
      <p:sp>
        <p:nvSpPr>
          <p:cNvPr id="3" name="Content Placeholder 2"/>
          <p:cNvSpPr>
            <a:spLocks noGrp="1"/>
          </p:cNvSpPr>
          <p:nvPr>
            <p:ph sz="quarter" idx="16"/>
          </p:nvPr>
        </p:nvSpPr>
        <p:spPr>
          <a:xfrm>
            <a:off x="838200" y="2052439"/>
            <a:ext cx="10515600" cy="226355"/>
          </a:xfrm>
          <a:prstGeom prst="rect">
            <a:avLst/>
          </a:prstGeom>
          <a:ln>
            <a:noFill/>
          </a:ln>
        </p:spPr>
        <p:txBody>
          <a:bodyPr/>
          <a:lstStyle/>
          <a:p>
            <a:pPr indent="0">
              <a:buNone/>
            </a:pPr>
            <a:r>
              <a:rPr lang="en-US" dirty="0"/>
              <a:t>Spreadsheet Model for Promus (cont.)</a:t>
            </a:r>
          </a:p>
          <a:p>
            <a:pPr marL="457200"/>
            <a:r>
              <a:rPr lang="en-US" sz="2600" dirty="0"/>
              <a:t>When demand is less than or equal to the replenishment level, </a:t>
            </a:r>
            <a:r>
              <a:rPr lang="en-US" sz="2600" i="1" dirty="0"/>
              <a:t>D</a:t>
            </a:r>
            <a:r>
              <a:rPr lang="en-US" sz="2600" dirty="0"/>
              <a:t> units are sold, and an inventory holding cost of $15 is incurred for each of </a:t>
            </a:r>
            <a:r>
              <a:rPr lang="en-US" sz="2600" i="1" dirty="0"/>
              <a:t>Q minus D</a:t>
            </a:r>
            <a:r>
              <a:rPr lang="en-US" sz="2600" dirty="0"/>
              <a:t> units that remain in storage, and no shortage occurs. This results in: </a:t>
            </a:r>
          </a:p>
          <a:p>
            <a:pPr marL="937260" lvl="1" indent="-342900"/>
            <a:endParaRPr lang="en-US" dirty="0"/>
          </a:p>
          <a:p>
            <a:pPr marL="937260" lvl="1" indent="-342900"/>
            <a:endParaRPr lang="en-US" dirty="0"/>
          </a:p>
          <a:p>
            <a:endParaRPr lang="en-US" dirty="0"/>
          </a:p>
        </p:txBody>
      </p:sp>
      <p:pic>
        <p:nvPicPr>
          <p:cNvPr id="10" name="Content Placeholder 9" descr="Monthly net profit = 50 times D minus 15 times the quantity Q minus D.">
            <a:extLst>
              <a:ext uri="{FF2B5EF4-FFF2-40B4-BE49-F238E27FC236}">
                <a16:creationId xmlns="" xmlns:a16="http://schemas.microsoft.com/office/drawing/2014/main" id="{57562962-31CC-4775-8848-6C06848D54C2}"/>
              </a:ext>
            </a:extLst>
          </p:cNvPr>
          <p:cNvPicPr>
            <a:picLocks noGrp="1" noChangeAspect="1"/>
          </p:cNvPicPr>
          <p:nvPr>
            <p:ph sz="quarter" idx="17"/>
          </p:nvPr>
        </p:nvPicPr>
        <p:blipFill rotWithShape="1">
          <a:blip r:embed="rId3"/>
          <a:srcRect b="26913"/>
          <a:stretch/>
        </p:blipFill>
        <p:spPr>
          <a:xfrm>
            <a:off x="3114487" y="3861505"/>
            <a:ext cx="6639431" cy="438080"/>
          </a:xfrm>
          <a:prstGeom prst="rect">
            <a:avLst/>
          </a:prstGeom>
        </p:spPr>
      </p:pic>
      <p:sp>
        <p:nvSpPr>
          <p:cNvPr id="7" name="Content Placeholder 6">
            <a:extLst>
              <a:ext uri="{FF2B5EF4-FFF2-40B4-BE49-F238E27FC236}">
                <a16:creationId xmlns="" xmlns:a16="http://schemas.microsoft.com/office/drawing/2014/main" id="{4865E64C-0420-4487-9336-185A82195884}"/>
              </a:ext>
            </a:extLst>
          </p:cNvPr>
          <p:cNvSpPr>
            <a:spLocks noGrp="1"/>
          </p:cNvSpPr>
          <p:nvPr>
            <p:ph sz="quarter" idx="18"/>
          </p:nvPr>
        </p:nvSpPr>
        <p:spPr>
          <a:xfrm>
            <a:off x="838200" y="4510719"/>
            <a:ext cx="10515600" cy="991345"/>
          </a:xfrm>
        </p:spPr>
        <p:txBody>
          <a:bodyPr/>
          <a:lstStyle/>
          <a:p>
            <a:r>
              <a:rPr lang="en-US" sz="2600" dirty="0"/>
              <a:t>When demand is greater than the replenishment level, </a:t>
            </a:r>
            <a:r>
              <a:rPr lang="en-US" sz="2600" i="1" dirty="0"/>
              <a:t>Q</a:t>
            </a:r>
            <a:r>
              <a:rPr lang="en-US" sz="2600" dirty="0"/>
              <a:t> units are sold, no inventory remains, and a shortage cost of </a:t>
            </a:r>
            <a:r>
              <a:rPr lang="en-US" sz="2600" i="1" dirty="0"/>
              <a:t>D minus Q</a:t>
            </a:r>
            <a:r>
              <a:rPr lang="en-US" sz="2600" dirty="0"/>
              <a:t> occurs. This results in:</a:t>
            </a:r>
          </a:p>
        </p:txBody>
      </p:sp>
      <p:pic>
        <p:nvPicPr>
          <p:cNvPr id="9" name="Content Placeholder 8" descr="Monthly net profit = 50 times Q minus 30 times the quantity D minus Q.">
            <a:extLst>
              <a:ext uri="{FF2B5EF4-FFF2-40B4-BE49-F238E27FC236}">
                <a16:creationId xmlns="" xmlns:a16="http://schemas.microsoft.com/office/drawing/2014/main" id="{446CDF87-AA04-4A6F-B515-6CA20E836C74}"/>
              </a:ext>
            </a:extLst>
          </p:cNvPr>
          <p:cNvPicPr>
            <a:picLocks noGrp="1" noChangeAspect="1"/>
          </p:cNvPicPr>
          <p:nvPr>
            <p:ph sz="quarter" idx="19"/>
          </p:nvPr>
        </p:nvPicPr>
        <p:blipFill rotWithShape="1">
          <a:blip r:embed="rId4"/>
          <a:srcRect l="4688" t="19614" b="28912"/>
          <a:stretch/>
        </p:blipFill>
        <p:spPr>
          <a:xfrm>
            <a:off x="3114487" y="5417521"/>
            <a:ext cx="6881283" cy="370394"/>
          </a:xfrm>
          <a:prstGeom prst="rect">
            <a:avLst/>
          </a:prstGeom>
        </p:spPr>
      </p:pic>
    </p:spTree>
    <p:extLst>
      <p:ext uri="{BB962C8B-B14F-4D97-AF65-F5344CB8AC3E}">
        <p14:creationId xmlns:p14="http://schemas.microsoft.com/office/powerpoint/2010/main" val="23093116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72165"/>
            <a:ext cx="10515600" cy="683394"/>
          </a:xfrm>
          <a:ln>
            <a:noFill/>
          </a:ln>
        </p:spPr>
        <p:txBody>
          <a:bodyPr anchor="t" anchorCtr="0">
            <a:noAutofit/>
          </a:bodyPr>
          <a:lstStyle/>
          <a:p>
            <a:r>
              <a:rPr lang="en-US" dirty="0"/>
              <a:t>Inventory Policy Analysis for Promus Corp</a:t>
            </a:r>
            <a:br>
              <a:rPr lang="en-US" dirty="0"/>
            </a:br>
            <a:r>
              <a:rPr lang="en-US" sz="3600" dirty="0"/>
              <a:t>(Slide 6 of 17)</a:t>
            </a:r>
          </a:p>
        </p:txBody>
      </p:sp>
      <p:sp>
        <p:nvSpPr>
          <p:cNvPr id="3" name="Content Placeholder 2"/>
          <p:cNvSpPr>
            <a:spLocks noGrp="1"/>
          </p:cNvSpPr>
          <p:nvPr>
            <p:ph idx="1"/>
          </p:nvPr>
        </p:nvSpPr>
        <p:spPr>
          <a:xfrm>
            <a:off x="838200" y="2050868"/>
            <a:ext cx="10515600" cy="4000213"/>
          </a:xfrm>
          <a:prstGeom prst="rect">
            <a:avLst/>
          </a:prstGeom>
          <a:ln>
            <a:noFill/>
          </a:ln>
        </p:spPr>
        <p:txBody>
          <a:bodyPr/>
          <a:lstStyle/>
          <a:p>
            <a:pPr indent="0">
              <a:buNone/>
            </a:pPr>
            <a:r>
              <a:rPr lang="en-US" dirty="0"/>
              <a:t>Spreadsheet Model for Promus (cont.)</a:t>
            </a:r>
          </a:p>
          <a:p>
            <a:pPr marL="457200"/>
            <a:r>
              <a:rPr lang="en-US" dirty="0"/>
              <a:t>For a replenishment level of 90 and monthly demand of 100, Figure 11.10 displays the Excel implementation of equation (11.7).</a:t>
            </a:r>
          </a:p>
          <a:p>
            <a:pPr marL="457200"/>
            <a:r>
              <a:rPr lang="en-US" dirty="0"/>
              <a:t>The gross profit per unit, holding cost per unit, and shortage cost per unit data are entered into cells B4, B5, and B6, respectively. </a:t>
            </a:r>
          </a:p>
          <a:p>
            <a:pPr marL="457200"/>
            <a:r>
              <a:rPr lang="en-US" dirty="0"/>
              <a:t>Observed demand of 100 units is entered into B7.</a:t>
            </a:r>
          </a:p>
          <a:p>
            <a:pPr marL="457200"/>
            <a:r>
              <a:rPr lang="en-US" dirty="0"/>
              <a:t>Replenishment level is entered into B10.</a:t>
            </a:r>
          </a:p>
          <a:p>
            <a:pPr marL="937260" lvl="1" indent="-342900"/>
            <a:endParaRPr lang="en-US" dirty="0"/>
          </a:p>
          <a:p>
            <a:pPr marL="937260" lvl="1" indent="-342900"/>
            <a:endParaRPr lang="en-US" dirty="0"/>
          </a:p>
          <a:p>
            <a:endParaRPr lang="en-US" dirty="0"/>
          </a:p>
        </p:txBody>
      </p:sp>
    </p:spTree>
    <p:extLst>
      <p:ext uri="{BB962C8B-B14F-4D97-AF65-F5344CB8AC3E}">
        <p14:creationId xmlns:p14="http://schemas.microsoft.com/office/powerpoint/2010/main" val="6850315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chor="t" anchorCtr="0">
            <a:noAutofit/>
          </a:bodyPr>
          <a:lstStyle/>
          <a:p>
            <a:r>
              <a:rPr lang="en-US" dirty="0"/>
              <a:t>Inventory Policy Analysis for Promus Corp</a:t>
            </a:r>
            <a:br>
              <a:rPr lang="en-US" dirty="0"/>
            </a:br>
            <a:r>
              <a:rPr lang="en-US" sz="3600" dirty="0"/>
              <a:t>(Slide 7 of 17)</a:t>
            </a:r>
          </a:p>
        </p:txBody>
      </p:sp>
      <p:sp>
        <p:nvSpPr>
          <p:cNvPr id="3" name="Content Placeholder 2"/>
          <p:cNvSpPr>
            <a:spLocks noGrp="1"/>
          </p:cNvSpPr>
          <p:nvPr>
            <p:ph sz="quarter" idx="14"/>
          </p:nvPr>
        </p:nvSpPr>
        <p:spPr>
          <a:xfrm>
            <a:off x="838199" y="2060811"/>
            <a:ext cx="10515599" cy="1141509"/>
          </a:xfrm>
          <a:prstGeom prst="rect">
            <a:avLst/>
          </a:prstGeom>
          <a:ln>
            <a:noFill/>
          </a:ln>
        </p:spPr>
        <p:txBody>
          <a:bodyPr/>
          <a:lstStyle/>
          <a:p>
            <a:pPr indent="0">
              <a:buNone/>
              <a:tabLst>
                <a:tab pos="7924800" algn="l"/>
              </a:tabLst>
            </a:pPr>
            <a:r>
              <a:rPr lang="en-US" dirty="0"/>
              <a:t>Figure 11.10: Excel Worksheet for Promus Corp</a:t>
            </a:r>
          </a:p>
          <a:p>
            <a:endParaRPr lang="en-US" dirty="0"/>
          </a:p>
        </p:txBody>
      </p:sp>
      <p:pic>
        <p:nvPicPr>
          <p:cNvPr id="6" name="Content Placeholder 5" descr="&#10;A screenshot of an excel spreadsheet shows the excel worksheet for Promus corp. There are 2 worksheets. In both the sheets, there are 2 columns A and B and 1 to 15 rows. Data for the first sheet follows: Cell A1: Promus corp. Cell A3: Parameters. Cell A4: Gross Profit per Unit, B4: 50. A5: Holding Cost per Unit, B5: 15. B6: Shortage Cost per Unit, B6: 30. A7: Demand, B7: 100. A9: Model. A10: Replenishment Level (Q), B10: 90. A11: Sales, B11: =MIN($B$7,B10). A12: Gross Profit, B12: =B$11*$B$4. A13: Holding Cost, B13: =1F($B$7&lt;=B10,(B10 minus $B$7)*$B$5,0). A14: Shortage Cost, B14: =1F($B$7&gt;B10,($B$7 minus B10)*$B$6,0). A15: Net Profit, B15: =B12 minus B13 minus B14. Data for the second sheet follows: Cell A1: Promus corp. Cell A3: Parameters. Cell A4: Gross Profit per Unit, B4: $50. A5: Holding Cost per Unit, B5: $15. B6: Shortage Cost per Unit, B7: $30. A8: Demand, B8: 100. A9: Model. A10: Replenishment Level (Q), B10: 90. A11: Sales, B11: 90. A12: Gross Profit, B12: =$4,500. A13: Holding Cost, B13: $0. A14: Shortage Cost, B14: $300. A15: Net Profit, B15: $4,200. Cells B10 in both the sheets are selected. &#10;">
            <a:extLst>
              <a:ext uri="{FF2B5EF4-FFF2-40B4-BE49-F238E27FC236}">
                <a16:creationId xmlns="" xmlns:a16="http://schemas.microsoft.com/office/drawing/2014/main" id="{7AA45A7C-F37C-4F54-AA3C-3F7B9E39DCA5}"/>
              </a:ext>
            </a:extLst>
          </p:cNvPr>
          <p:cNvPicPr>
            <a:picLocks noGrp="1" noChangeAspect="1"/>
          </p:cNvPicPr>
          <p:nvPr>
            <p:ph sz="quarter" idx="15"/>
          </p:nvPr>
        </p:nvPicPr>
        <p:blipFill>
          <a:blip r:embed="rId3"/>
          <a:stretch>
            <a:fillRect/>
          </a:stretch>
        </p:blipFill>
        <p:spPr>
          <a:xfrm>
            <a:off x="2833083" y="2736798"/>
            <a:ext cx="6525834" cy="3113122"/>
          </a:xfrm>
          <a:prstGeom prst="rect">
            <a:avLst/>
          </a:prstGeom>
        </p:spPr>
      </p:pic>
    </p:spTree>
    <p:extLst>
      <p:ext uri="{BB962C8B-B14F-4D97-AF65-F5344CB8AC3E}">
        <p14:creationId xmlns:p14="http://schemas.microsoft.com/office/powerpoint/2010/main" val="8305976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Monte Carlo simulation provides a number of advantages over deterministic</a:t>
            </a:r>
          </a:p>
        </p:txBody>
      </p:sp>
      <p:sp>
        <p:nvSpPr>
          <p:cNvPr id="3" name="Content Placeholder 2"/>
          <p:cNvSpPr>
            <a:spLocks noGrp="1"/>
          </p:cNvSpPr>
          <p:nvPr>
            <p:ph idx="1"/>
          </p:nvPr>
        </p:nvSpPr>
        <p:spPr/>
        <p:txBody>
          <a:bodyPr/>
          <a:lstStyle/>
          <a:p>
            <a:r>
              <a:rPr lang="en-US" sz="2400" b="1" dirty="0"/>
              <a:t>Probabilistic Results</a:t>
            </a:r>
            <a:r>
              <a:rPr lang="en-US" sz="2400" dirty="0"/>
              <a:t>. Results show not only what could happen, but how likely each outcome is.</a:t>
            </a:r>
          </a:p>
          <a:p>
            <a:r>
              <a:rPr lang="en-US" sz="2400" b="1" dirty="0"/>
              <a:t>Graphical Results. </a:t>
            </a:r>
            <a:r>
              <a:rPr lang="en-US" sz="2400" dirty="0"/>
              <a:t>Because of the data a Monte Carlo simulation generates, it’s easy to create graphs of different outcomes and their chances of occurrence. This is important for communicating findings to other stakeholders.</a:t>
            </a:r>
          </a:p>
          <a:p>
            <a:r>
              <a:rPr lang="en-US" sz="2400" b="1" dirty="0"/>
              <a:t>Sensitivity Analysis. </a:t>
            </a:r>
            <a:r>
              <a:rPr lang="en-US" sz="2400" dirty="0"/>
              <a:t>With just a few cases, deterministic analysis makes it difficult to see which variables impact the outcome the most. In Monte Carlo simulation, it’s easy to see which inputs had the biggest effect on bottom-line results.</a:t>
            </a:r>
          </a:p>
          <a:p>
            <a:r>
              <a:rPr lang="en-US" sz="2400" b="1" dirty="0"/>
              <a:t>Scenario Analysis</a:t>
            </a:r>
            <a:r>
              <a:rPr lang="en-US" sz="2400" dirty="0"/>
              <a:t>: In deterministic models, it’s very difficult to model different combinations of values for different inputs to see the effects of truly different scenarios. </a:t>
            </a:r>
            <a:endParaRPr lang="en-US" sz="2400" dirty="0" smtClean="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79080" y="3121920"/>
              <a:ext cx="805320" cy="1972080"/>
            </p14:xfrm>
          </p:contentPart>
        </mc:Choice>
        <mc:Fallback xmlns="">
          <p:pic>
            <p:nvPicPr>
              <p:cNvPr id="4" name="Ink 3"/>
              <p:cNvPicPr/>
              <p:nvPr/>
            </p:nvPicPr>
            <p:blipFill>
              <a:blip r:embed="rId3"/>
              <a:stretch>
                <a:fillRect/>
              </a:stretch>
            </p:blipFill>
            <p:spPr>
              <a:xfrm>
                <a:off x="369720" y="3112560"/>
                <a:ext cx="824040" cy="1990800"/>
              </a:xfrm>
              <a:prstGeom prst="rect">
                <a:avLst/>
              </a:prstGeom>
            </p:spPr>
          </p:pic>
        </mc:Fallback>
      </mc:AlternateContent>
    </p:spTree>
    <p:extLst>
      <p:ext uri="{BB962C8B-B14F-4D97-AF65-F5344CB8AC3E}">
        <p14:creationId xmlns:p14="http://schemas.microsoft.com/office/powerpoint/2010/main" val="20570494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72165"/>
            <a:ext cx="10515600" cy="683394"/>
          </a:xfrm>
          <a:ln>
            <a:noFill/>
          </a:ln>
        </p:spPr>
        <p:txBody>
          <a:bodyPr anchor="t" anchorCtr="0">
            <a:noAutofit/>
          </a:bodyPr>
          <a:lstStyle/>
          <a:p>
            <a:r>
              <a:rPr lang="en-US" dirty="0"/>
              <a:t>Inventory Policy Analysis for Promus Corp</a:t>
            </a:r>
            <a:br>
              <a:rPr lang="en-US" dirty="0"/>
            </a:br>
            <a:r>
              <a:rPr lang="en-US" sz="3600" dirty="0"/>
              <a:t>(Slide 8 of 17)</a:t>
            </a:r>
          </a:p>
        </p:txBody>
      </p:sp>
      <p:sp>
        <p:nvSpPr>
          <p:cNvPr id="3" name="Content Placeholder 2"/>
          <p:cNvSpPr>
            <a:spLocks noGrp="1"/>
          </p:cNvSpPr>
          <p:nvPr>
            <p:ph idx="1"/>
          </p:nvPr>
        </p:nvSpPr>
        <p:spPr>
          <a:xfrm>
            <a:off x="838200" y="2050868"/>
            <a:ext cx="10515600" cy="4000213"/>
          </a:xfrm>
          <a:prstGeom prst="rect">
            <a:avLst/>
          </a:prstGeom>
          <a:ln>
            <a:noFill/>
          </a:ln>
        </p:spPr>
        <p:txBody>
          <a:bodyPr/>
          <a:lstStyle/>
          <a:p>
            <a:pPr indent="0">
              <a:buNone/>
            </a:pPr>
            <a:r>
              <a:rPr lang="en-US" dirty="0"/>
              <a:t>Generating Values for Promus Corp’s Demand</a:t>
            </a:r>
          </a:p>
          <a:p>
            <a:pPr marL="457200"/>
            <a:r>
              <a:rPr lang="en-US" dirty="0"/>
              <a:t>The next step is to characterize the demand uncertainty and randomly generate values for demand in a manner that reflects the relative likelihood of future monthly demand values. </a:t>
            </a:r>
          </a:p>
          <a:p>
            <a:pPr marL="457200"/>
            <a:r>
              <a:rPr lang="en-US" dirty="0"/>
              <a:t>Figure 11.11 plots the monthly demand over the past 60 months. </a:t>
            </a:r>
          </a:p>
          <a:p>
            <a:pPr marL="937260" lvl="1" indent="-342900"/>
            <a:endParaRPr lang="en-US" dirty="0"/>
          </a:p>
          <a:p>
            <a:pPr marL="937260" lvl="1" indent="-342900"/>
            <a:endParaRPr lang="en-US" dirty="0"/>
          </a:p>
          <a:p>
            <a:endParaRPr lang="en-US" dirty="0"/>
          </a:p>
        </p:txBody>
      </p:sp>
    </p:spTree>
    <p:extLst>
      <p:ext uri="{BB962C8B-B14F-4D97-AF65-F5344CB8AC3E}">
        <p14:creationId xmlns:p14="http://schemas.microsoft.com/office/powerpoint/2010/main" val="931564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3418"/>
            <a:ext cx="10515600" cy="727075"/>
          </a:xfrm>
          <a:ln>
            <a:noFill/>
          </a:ln>
        </p:spPr>
        <p:txBody>
          <a:bodyPr anchor="t" anchorCtr="0">
            <a:noAutofit/>
          </a:bodyPr>
          <a:lstStyle/>
          <a:p>
            <a:r>
              <a:rPr lang="en-US" dirty="0"/>
              <a:t>Inventory Policy Analysis for Promus Corp</a:t>
            </a:r>
            <a:br>
              <a:rPr lang="en-US" dirty="0"/>
            </a:br>
            <a:r>
              <a:rPr lang="en-US" sz="3600" dirty="0"/>
              <a:t>(Slide 9 of 17)</a:t>
            </a:r>
          </a:p>
        </p:txBody>
      </p:sp>
      <p:sp>
        <p:nvSpPr>
          <p:cNvPr id="3" name="Content Placeholder 2"/>
          <p:cNvSpPr>
            <a:spLocks noGrp="1"/>
          </p:cNvSpPr>
          <p:nvPr>
            <p:ph sz="half" idx="1"/>
          </p:nvPr>
        </p:nvSpPr>
        <p:spPr>
          <a:xfrm>
            <a:off x="838200" y="2050868"/>
            <a:ext cx="5181600" cy="3984172"/>
          </a:xfrm>
          <a:prstGeom prst="rect">
            <a:avLst/>
          </a:prstGeom>
          <a:ln>
            <a:noFill/>
          </a:ln>
        </p:spPr>
        <p:txBody>
          <a:bodyPr/>
          <a:lstStyle/>
          <a:p>
            <a:pPr indent="0">
              <a:buNone/>
            </a:pPr>
            <a:r>
              <a:rPr lang="en-US" dirty="0"/>
              <a:t>Figure 11.11: Router Demand Over Time</a:t>
            </a:r>
          </a:p>
          <a:p>
            <a:pPr indent="0">
              <a:buNone/>
            </a:pPr>
            <a:endParaRPr lang="en-US" dirty="0"/>
          </a:p>
          <a:p>
            <a:pPr indent="0">
              <a:buNone/>
            </a:pPr>
            <a:r>
              <a:rPr lang="en-US" dirty="0"/>
              <a:t>There is no detectable pattern in the variation. Promus feels comfortable in treating monthly demand as independent quantities. </a:t>
            </a:r>
          </a:p>
          <a:p>
            <a:pPr marL="937260" lvl="1" indent="-342900"/>
            <a:endParaRPr lang="en-US" dirty="0"/>
          </a:p>
          <a:p>
            <a:pPr marL="937260" lvl="1" indent="-342900"/>
            <a:endParaRPr lang="en-US" dirty="0"/>
          </a:p>
          <a:p>
            <a:endParaRPr lang="en-US" dirty="0"/>
          </a:p>
        </p:txBody>
      </p:sp>
      <p:pic>
        <p:nvPicPr>
          <p:cNvPr id="6" name="Content Placeholder 5" descr="A plot graph depicts router demand over time. The horizontal axis represents months and ranges from 1 to 61, in increments of 3. The vertical axis represents demand and ranges from 50 to 150, in increments of 10. The data from the graph is presented in the format: month, demand follows: 1, 88, 3, 106, 4, 95, 5, 120, 6, 118, 7, 86, 8, 140, 9, 110, 10, 108, 11, 105, 12, 74, 13, 127, 14, 83, 15, 77, 16, 63, 17, 121, 18, 117, 19, 124, 20, 105, 21, 115, 22, 84, 23, 79, 24, 92, 25, 93, 26, 110, 28, 99, 29, 97, 30, 116, 31, 118, 32, 98, 33, 146, 34, 86, 35, 83, 37, 121, 38, 80, 39, 110, 40, 114, 41, 97, 42, 115, 43, 75, 44, 86, 45, 91, 46, 76, 47, 108, 49, 119, 50, 70, 51, 105, 52, 91, 53, 104, 54, 97, 55, 137, 56, 99, 57, 89, 58, 102, 59, 95, and 60, 89. &#10;">
            <a:extLst>
              <a:ext uri="{FF2B5EF4-FFF2-40B4-BE49-F238E27FC236}">
                <a16:creationId xmlns="" xmlns:a16="http://schemas.microsoft.com/office/drawing/2014/main" id="{DB636B25-EF7A-4776-B6F4-D5A0F4C2C430}"/>
              </a:ext>
            </a:extLst>
          </p:cNvPr>
          <p:cNvPicPr>
            <a:picLocks noGrp="1" noChangeAspect="1"/>
          </p:cNvPicPr>
          <p:nvPr>
            <p:ph sz="half" idx="2"/>
          </p:nvPr>
        </p:nvPicPr>
        <p:blipFill>
          <a:blip r:embed="rId3"/>
          <a:stretch>
            <a:fillRect/>
          </a:stretch>
        </p:blipFill>
        <p:spPr>
          <a:xfrm>
            <a:off x="6172199" y="2050868"/>
            <a:ext cx="5537579" cy="3280713"/>
          </a:xfrm>
          <a:prstGeom prst="rect">
            <a:avLst/>
          </a:prstGeom>
        </p:spPr>
      </p:pic>
    </p:spTree>
    <p:extLst>
      <p:ext uri="{BB962C8B-B14F-4D97-AF65-F5344CB8AC3E}">
        <p14:creationId xmlns:p14="http://schemas.microsoft.com/office/powerpoint/2010/main" val="2322431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3418"/>
            <a:ext cx="10515600" cy="727075"/>
          </a:xfrm>
          <a:ln>
            <a:noFill/>
          </a:ln>
        </p:spPr>
        <p:txBody>
          <a:bodyPr anchor="t" anchorCtr="0">
            <a:noAutofit/>
          </a:bodyPr>
          <a:lstStyle/>
          <a:p>
            <a:r>
              <a:rPr lang="en-US" dirty="0"/>
              <a:t>Inventory Policy Analysis for Promus Corp</a:t>
            </a:r>
            <a:br>
              <a:rPr lang="en-US" dirty="0"/>
            </a:br>
            <a:r>
              <a:rPr lang="en-US" sz="3600" dirty="0"/>
              <a:t>(Slide 10 of 17)</a:t>
            </a:r>
          </a:p>
        </p:txBody>
      </p:sp>
      <p:sp>
        <p:nvSpPr>
          <p:cNvPr id="3" name="Content Placeholder 2"/>
          <p:cNvSpPr>
            <a:spLocks noGrp="1"/>
          </p:cNvSpPr>
          <p:nvPr>
            <p:ph sz="half" idx="1"/>
          </p:nvPr>
        </p:nvSpPr>
        <p:spPr>
          <a:xfrm>
            <a:off x="838200" y="2060812"/>
            <a:ext cx="5181600" cy="3974228"/>
          </a:xfrm>
          <a:prstGeom prst="rect">
            <a:avLst/>
          </a:prstGeom>
          <a:ln>
            <a:noFill/>
          </a:ln>
        </p:spPr>
        <p:txBody>
          <a:bodyPr/>
          <a:lstStyle/>
          <a:p>
            <a:pPr indent="0">
              <a:buNone/>
            </a:pPr>
            <a:r>
              <a:rPr lang="en-US" dirty="0"/>
              <a:t>Figure 11.12: Distribution of Monthly Router Demand</a:t>
            </a:r>
          </a:p>
          <a:p>
            <a:pPr indent="0">
              <a:buNone/>
            </a:pPr>
            <a:endParaRPr lang="en-US" dirty="0"/>
          </a:p>
          <a:p>
            <a:pPr indent="0">
              <a:buNone/>
            </a:pPr>
            <a:r>
              <a:rPr lang="en-US" dirty="0"/>
              <a:t>The distribution of monthly demand is bell-shaped, suggesting that a normal distribution would be a good fit for the data. </a:t>
            </a:r>
          </a:p>
          <a:p>
            <a:pPr marL="937260" lvl="1" indent="-342900"/>
            <a:endParaRPr lang="en-US" dirty="0"/>
          </a:p>
          <a:p>
            <a:endParaRPr lang="en-US" dirty="0"/>
          </a:p>
        </p:txBody>
      </p:sp>
      <p:pic>
        <p:nvPicPr>
          <p:cNvPr id="9" name="Content Placeholder 8" descr="A bar graph depicts distribution of monthly router demand. The horizontal axis represents monthly demand and ranges from &lt;50 to &gt;150. The vertical axis represents frequency and ranges from 0 to 14, in increments of 2. The data from the graph is presented in the format, monthly demand, frequency. 60-70, 2, 70-80, 6, 80-90, 9, 90-100, 13, 100-110, 13, 110-120, 10, 120-130, 4, 130-140, 2, and 140-150, 1. ">
            <a:extLst>
              <a:ext uri="{FF2B5EF4-FFF2-40B4-BE49-F238E27FC236}">
                <a16:creationId xmlns="" xmlns:a16="http://schemas.microsoft.com/office/drawing/2014/main" id="{2E227426-85CB-49C7-B8C7-456E5CF30760}"/>
              </a:ext>
            </a:extLst>
          </p:cNvPr>
          <p:cNvPicPr>
            <a:picLocks noGrp="1" noChangeAspect="1"/>
          </p:cNvPicPr>
          <p:nvPr>
            <p:ph sz="half" idx="2"/>
          </p:nvPr>
        </p:nvPicPr>
        <p:blipFill>
          <a:blip r:embed="rId3"/>
          <a:stretch>
            <a:fillRect/>
          </a:stretch>
        </p:blipFill>
        <p:spPr>
          <a:xfrm>
            <a:off x="6019800" y="2060812"/>
            <a:ext cx="5610283" cy="3137954"/>
          </a:xfrm>
          <a:prstGeom prst="rect">
            <a:avLst/>
          </a:prstGeom>
        </p:spPr>
      </p:pic>
    </p:spTree>
    <p:extLst>
      <p:ext uri="{BB962C8B-B14F-4D97-AF65-F5344CB8AC3E}">
        <p14:creationId xmlns:p14="http://schemas.microsoft.com/office/powerpoint/2010/main" val="1359728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72165"/>
            <a:ext cx="10515600" cy="683394"/>
          </a:xfrm>
          <a:ln>
            <a:noFill/>
          </a:ln>
        </p:spPr>
        <p:txBody>
          <a:bodyPr anchor="t" anchorCtr="0">
            <a:noAutofit/>
          </a:bodyPr>
          <a:lstStyle/>
          <a:p>
            <a:r>
              <a:rPr lang="en-US" dirty="0"/>
              <a:t>Inventory Policy Analysis for Promus Corp</a:t>
            </a:r>
            <a:br>
              <a:rPr lang="en-US" dirty="0"/>
            </a:br>
            <a:r>
              <a:rPr lang="en-US" sz="3600" dirty="0"/>
              <a:t>(Slide 11 of 17)</a:t>
            </a:r>
          </a:p>
        </p:txBody>
      </p:sp>
      <p:sp>
        <p:nvSpPr>
          <p:cNvPr id="3" name="Content Placeholder 2"/>
          <p:cNvSpPr>
            <a:spLocks noGrp="1"/>
          </p:cNvSpPr>
          <p:nvPr>
            <p:ph idx="1"/>
          </p:nvPr>
        </p:nvSpPr>
        <p:spPr>
          <a:xfrm>
            <a:off x="838200" y="2050868"/>
            <a:ext cx="10515600" cy="4000213"/>
          </a:xfrm>
          <a:prstGeom prst="rect">
            <a:avLst/>
          </a:prstGeom>
          <a:ln>
            <a:noFill/>
          </a:ln>
        </p:spPr>
        <p:txBody>
          <a:bodyPr/>
          <a:lstStyle/>
          <a:p>
            <a:pPr indent="0">
              <a:buNone/>
            </a:pPr>
            <a:r>
              <a:rPr lang="en-US" dirty="0"/>
              <a:t>Generating Values for Promus Corp’s Demand (cont.)</a:t>
            </a:r>
          </a:p>
          <a:p>
            <a:pPr marL="457200"/>
            <a:r>
              <a:rPr lang="en-US" dirty="0"/>
              <a:t>The sample mean is calculated as 101 and the sample standard deviation is calculated as 17.</a:t>
            </a:r>
          </a:p>
          <a:p>
            <a:pPr marL="457200"/>
            <a:r>
              <a:rPr lang="en-US" dirty="0"/>
              <a:t>In Figure 11.13, the spreadsheet model is modified by replacing the static value of demand with the formula =NORM.INV(RAND(),E6,E7), where cells E6 and E7 contain values for the sample mean and standard deviation.</a:t>
            </a:r>
          </a:p>
          <a:p>
            <a:pPr marL="937260" lvl="1" indent="-342900"/>
            <a:endParaRPr lang="en-US" dirty="0"/>
          </a:p>
          <a:p>
            <a:pPr marL="937260" lvl="1" indent="-342900"/>
            <a:endParaRPr lang="en-US" dirty="0"/>
          </a:p>
          <a:p>
            <a:endParaRPr lang="en-US" dirty="0"/>
          </a:p>
        </p:txBody>
      </p:sp>
    </p:spTree>
    <p:extLst>
      <p:ext uri="{BB962C8B-B14F-4D97-AF65-F5344CB8AC3E}">
        <p14:creationId xmlns:p14="http://schemas.microsoft.com/office/powerpoint/2010/main" val="14468132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chor="t" anchorCtr="0">
            <a:noAutofit/>
          </a:bodyPr>
          <a:lstStyle/>
          <a:p>
            <a:r>
              <a:rPr lang="en-US" dirty="0"/>
              <a:t>Inventory Policy Analysis for Promus Corp</a:t>
            </a:r>
            <a:br>
              <a:rPr lang="en-US" dirty="0"/>
            </a:br>
            <a:r>
              <a:rPr lang="en-US" sz="3600" dirty="0"/>
              <a:t>(Slide 12 of 17)</a:t>
            </a:r>
          </a:p>
        </p:txBody>
      </p:sp>
      <p:sp>
        <p:nvSpPr>
          <p:cNvPr id="3" name="Content Placeholder 2"/>
          <p:cNvSpPr>
            <a:spLocks noGrp="1"/>
          </p:cNvSpPr>
          <p:nvPr>
            <p:ph sz="quarter" idx="14"/>
          </p:nvPr>
        </p:nvSpPr>
        <p:spPr>
          <a:xfrm>
            <a:off x="838199" y="2060811"/>
            <a:ext cx="10515599" cy="1141509"/>
          </a:xfrm>
          <a:prstGeom prst="rect">
            <a:avLst/>
          </a:prstGeom>
          <a:ln>
            <a:noFill/>
          </a:ln>
        </p:spPr>
        <p:txBody>
          <a:bodyPr/>
          <a:lstStyle/>
          <a:p>
            <a:pPr indent="0">
              <a:buNone/>
            </a:pPr>
            <a:r>
              <a:rPr lang="en-US" dirty="0"/>
              <a:t>Figure 11.13: Modeling Demand as a Normal Random Variable</a:t>
            </a:r>
          </a:p>
          <a:p>
            <a:pPr indent="0">
              <a:buNone/>
            </a:pPr>
            <a:endParaRPr lang="en-US" dirty="0"/>
          </a:p>
          <a:p>
            <a:pPr marL="937260" lvl="1" indent="-342900"/>
            <a:endParaRPr lang="en-US" dirty="0"/>
          </a:p>
          <a:p>
            <a:endParaRPr lang="en-US" dirty="0"/>
          </a:p>
        </p:txBody>
      </p:sp>
      <p:pic>
        <p:nvPicPr>
          <p:cNvPr id="6" name="Content Placeholder 5" descr="A screenshot of an excel spreadsheet shows the modeling demand as a normal random variable. In the worksheet, there are 5 columns A to E and 1 to 15 rows. Data follows: Cell A1: Promus corp. Cell A3: Parameters. Cell A4: Gross Profit per Unit, B4: 50. A5: Holding Cost per Unit, B5: 15. B6: Shortage Cost per Unit, B6: 30. A7: Demand, B7: 100. A9: Model. A10: Replenishment Level (Q), B10: 90. A11: Sales, B11: =MIN($B$7,B10). A12: Gross Profit, B12: =B$11*$B$4. A13: Holding Cost, B13: =1F($B$7&lt;=B10,(B10 minus $B$7)*$B$5,0). A14: Shortage Cost, B14: =1F($B$7&gt;B10,($B$7 minus B10)*$B$6,0). A15: Net Profit, B15: =B12 minus B13 minus B14. Cell D5: Demand (Normal). Cell D6: Mean, E6: 100. Cell D7: Standard deviation, E6: 20. Cell B10 is selected. ">
            <a:extLst>
              <a:ext uri="{FF2B5EF4-FFF2-40B4-BE49-F238E27FC236}">
                <a16:creationId xmlns="" xmlns:a16="http://schemas.microsoft.com/office/drawing/2014/main" id="{AADF5430-231D-4FAC-9E4A-D6FE23C50F0B}"/>
              </a:ext>
            </a:extLst>
          </p:cNvPr>
          <p:cNvPicPr>
            <a:picLocks noGrp="1" noChangeAspect="1"/>
          </p:cNvPicPr>
          <p:nvPr>
            <p:ph sz="quarter" idx="15"/>
          </p:nvPr>
        </p:nvPicPr>
        <p:blipFill>
          <a:blip r:embed="rId3"/>
          <a:stretch>
            <a:fillRect/>
          </a:stretch>
        </p:blipFill>
        <p:spPr>
          <a:xfrm>
            <a:off x="3019709" y="2547096"/>
            <a:ext cx="6152581" cy="3223952"/>
          </a:xfrm>
          <a:prstGeom prst="rect">
            <a:avLst/>
          </a:prstGeom>
        </p:spPr>
      </p:pic>
    </p:spTree>
    <p:extLst>
      <p:ext uri="{BB962C8B-B14F-4D97-AF65-F5344CB8AC3E}">
        <p14:creationId xmlns:p14="http://schemas.microsoft.com/office/powerpoint/2010/main" val="21578154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chor="t" anchorCtr="0">
            <a:noAutofit/>
          </a:bodyPr>
          <a:lstStyle/>
          <a:p>
            <a:r>
              <a:rPr lang="en-US" dirty="0"/>
              <a:t>Inventory Policy Analysis for Promus Corp</a:t>
            </a:r>
            <a:br>
              <a:rPr lang="en-US" dirty="0"/>
            </a:br>
            <a:r>
              <a:rPr lang="en-US" sz="3600" dirty="0"/>
              <a:t>(Slide 13 of 17)</a:t>
            </a:r>
          </a:p>
        </p:txBody>
      </p:sp>
      <p:sp>
        <p:nvSpPr>
          <p:cNvPr id="3" name="Content Placeholder 2"/>
          <p:cNvSpPr>
            <a:spLocks noGrp="1"/>
          </p:cNvSpPr>
          <p:nvPr>
            <p:ph sz="quarter" idx="14"/>
          </p:nvPr>
        </p:nvSpPr>
        <p:spPr>
          <a:xfrm>
            <a:off x="838199" y="2060811"/>
            <a:ext cx="10515599" cy="1141509"/>
          </a:xfrm>
          <a:prstGeom prst="rect">
            <a:avLst/>
          </a:prstGeom>
          <a:ln>
            <a:noFill/>
          </a:ln>
        </p:spPr>
        <p:txBody>
          <a:bodyPr/>
          <a:lstStyle/>
          <a:p>
            <a:pPr indent="0">
              <a:buNone/>
            </a:pPr>
            <a:r>
              <a:rPr lang="en-US" dirty="0"/>
              <a:t>Figure 11.14: Setting Up Promus Spreadsheet for Profit Comparison</a:t>
            </a:r>
          </a:p>
          <a:p>
            <a:pPr marL="937260" lvl="1" indent="-342900"/>
            <a:endParaRPr lang="en-US" dirty="0"/>
          </a:p>
          <a:p>
            <a:endParaRPr lang="en-US" dirty="0"/>
          </a:p>
        </p:txBody>
      </p:sp>
      <p:pic>
        <p:nvPicPr>
          <p:cNvPr id="6" name="Content Placeholder 5" descr="A screenshot of an excel spreadsheet shows the setting up Promus spreadsheet for profit comparison. In the worksheet, there are 5 columns A to E and 1 to 17 rows. Data follows: Cell A1: Promus corp. Cell A3: Parameters. Cell A4: Gross Profit per Unit, B4: 50. A5: Holding Cost per Unit, B5: 15. B6: Shortage Cost per Unit, B6: 30. A7: Demand, B7: 100. A9: Model. A10: Replenishment Level (Q), B10: 90, C10: 110. A11: Sales, B11: =MIN($B$7,B10), C11: =MIN($B$7,C10). A12: Gross Profit, B12: =B$11*$B$4, C12: =C$11*$B$4. A13: Holding Cost, B13: =1F($B$7&lt;=B10,(B10 minus $B$7)*$B$5,0), C13: =1F($B$7&lt;=C10,(C10 minus $B$7)*$B$5,0). A14: Shortage Cost, B14: =1F($B$7&gt;B10,($B$7 minus B10)*$B$6,0), C14: =1F($B$7&gt;C10,($B$7 minus C10)*$B$6,0). A15: Net Profit, B15: =B12 minus B13 minus B14, C15: =C12 minus C13 minus C14. Cell A17: Profit_Q=110 minus Profit_Q=90, B17: =C15 minus B15. Cell D5: Demand (Normal). Cell D6: Mean, E6: 100. Cell D7: Standard deviation , E6: 20. Cells B10 and C10 are selected. ">
            <a:extLst>
              <a:ext uri="{FF2B5EF4-FFF2-40B4-BE49-F238E27FC236}">
                <a16:creationId xmlns="" xmlns:a16="http://schemas.microsoft.com/office/drawing/2014/main" id="{A25F9617-066C-4FCE-9A15-40B6DCC0B1F6}"/>
              </a:ext>
            </a:extLst>
          </p:cNvPr>
          <p:cNvPicPr>
            <a:picLocks noGrp="1" noChangeAspect="1"/>
          </p:cNvPicPr>
          <p:nvPr>
            <p:ph sz="quarter" idx="15"/>
          </p:nvPr>
        </p:nvPicPr>
        <p:blipFill>
          <a:blip r:embed="rId3"/>
          <a:stretch>
            <a:fillRect/>
          </a:stretch>
        </p:blipFill>
        <p:spPr>
          <a:xfrm>
            <a:off x="2265687" y="2541893"/>
            <a:ext cx="7660626" cy="3217462"/>
          </a:xfrm>
          <a:prstGeom prst="rect">
            <a:avLst/>
          </a:prstGeom>
        </p:spPr>
      </p:pic>
    </p:spTree>
    <p:extLst>
      <p:ext uri="{BB962C8B-B14F-4D97-AF65-F5344CB8AC3E}">
        <p14:creationId xmlns:p14="http://schemas.microsoft.com/office/powerpoint/2010/main" val="107262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72165"/>
            <a:ext cx="10515600" cy="683394"/>
          </a:xfrm>
          <a:ln>
            <a:noFill/>
          </a:ln>
        </p:spPr>
        <p:txBody>
          <a:bodyPr anchor="t" anchorCtr="0">
            <a:noAutofit/>
          </a:bodyPr>
          <a:lstStyle/>
          <a:p>
            <a:r>
              <a:rPr lang="en-US" dirty="0"/>
              <a:t>Inventory Policy Analysis for Promus Corp</a:t>
            </a:r>
            <a:br>
              <a:rPr lang="en-US" dirty="0"/>
            </a:br>
            <a:r>
              <a:rPr lang="en-US" sz="3600" dirty="0"/>
              <a:t>(Slide 14 of 17)</a:t>
            </a:r>
          </a:p>
        </p:txBody>
      </p:sp>
      <p:sp>
        <p:nvSpPr>
          <p:cNvPr id="3" name="Content Placeholder 2"/>
          <p:cNvSpPr>
            <a:spLocks noGrp="1"/>
          </p:cNvSpPr>
          <p:nvPr>
            <p:ph idx="1"/>
          </p:nvPr>
        </p:nvSpPr>
        <p:spPr>
          <a:xfrm>
            <a:off x="838200" y="2050868"/>
            <a:ext cx="10515600" cy="4000213"/>
          </a:xfrm>
          <a:prstGeom prst="rect">
            <a:avLst/>
          </a:prstGeom>
          <a:ln>
            <a:noFill/>
          </a:ln>
        </p:spPr>
        <p:txBody>
          <a:bodyPr/>
          <a:lstStyle/>
          <a:p>
            <a:pPr indent="0">
              <a:buNone/>
            </a:pPr>
            <a:r>
              <a:rPr lang="en-US" dirty="0"/>
              <a:t>Executing Simulation Trials and Analyzing Output</a:t>
            </a:r>
          </a:p>
          <a:p>
            <a:pPr marL="457200"/>
            <a:r>
              <a:rPr lang="en-US" dirty="0"/>
              <a:t>Each trial in the simulation involves randomly generating a value for the corresponding month’s demand, and then computing the difference in the net profit when using a replenishment level of 110 versus 90. </a:t>
            </a:r>
          </a:p>
          <a:p>
            <a:pPr marL="457200"/>
            <a:r>
              <a:rPr lang="en-US" dirty="0"/>
              <a:t>Figure 11.15 shows the structure of the spreadsheet for the execution of 1,000 simulation trials. </a:t>
            </a:r>
          </a:p>
          <a:p>
            <a:pPr marL="937260" lvl="1" indent="-342900"/>
            <a:endParaRPr lang="en-US" dirty="0"/>
          </a:p>
          <a:p>
            <a:pPr marL="937260" lvl="1" indent="-342900"/>
            <a:endParaRPr lang="en-US" dirty="0"/>
          </a:p>
          <a:p>
            <a:endParaRPr lang="en-US" dirty="0"/>
          </a:p>
        </p:txBody>
      </p:sp>
    </p:spTree>
    <p:extLst>
      <p:ext uri="{BB962C8B-B14F-4D97-AF65-F5344CB8AC3E}">
        <p14:creationId xmlns:p14="http://schemas.microsoft.com/office/powerpoint/2010/main" val="7589157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3418"/>
            <a:ext cx="10515600" cy="727075"/>
          </a:xfrm>
          <a:ln>
            <a:noFill/>
          </a:ln>
        </p:spPr>
        <p:txBody>
          <a:bodyPr anchor="t" anchorCtr="0">
            <a:noAutofit/>
          </a:bodyPr>
          <a:lstStyle/>
          <a:p>
            <a:r>
              <a:rPr lang="en-US" dirty="0"/>
              <a:t>Inventory Policy Analysis for Promus Corp</a:t>
            </a:r>
            <a:br>
              <a:rPr lang="en-US" dirty="0"/>
            </a:br>
            <a:r>
              <a:rPr lang="en-US" sz="3600" dirty="0"/>
              <a:t>(Slide 15 of 17)</a:t>
            </a:r>
          </a:p>
        </p:txBody>
      </p:sp>
      <p:sp>
        <p:nvSpPr>
          <p:cNvPr id="3" name="Content Placeholder 2"/>
          <p:cNvSpPr>
            <a:spLocks noGrp="1"/>
          </p:cNvSpPr>
          <p:nvPr>
            <p:ph sz="half" idx="1"/>
          </p:nvPr>
        </p:nvSpPr>
        <p:spPr>
          <a:xfrm>
            <a:off x="838200" y="2057334"/>
            <a:ext cx="5181600" cy="4032298"/>
          </a:xfrm>
          <a:prstGeom prst="rect">
            <a:avLst/>
          </a:prstGeom>
          <a:ln>
            <a:noFill/>
          </a:ln>
        </p:spPr>
        <p:txBody>
          <a:bodyPr/>
          <a:lstStyle/>
          <a:p>
            <a:pPr indent="0">
              <a:buNone/>
            </a:pPr>
            <a:r>
              <a:rPr lang="en-US" dirty="0"/>
              <a:t>Figure 11.15: Setting Up Promus Spreadsheet for 1,000 Simulation Trials</a:t>
            </a:r>
          </a:p>
          <a:p>
            <a:endParaRPr lang="en-US" dirty="0"/>
          </a:p>
        </p:txBody>
      </p:sp>
      <p:pic>
        <p:nvPicPr>
          <p:cNvPr id="6" name="Content Placeholder 5" descr="A screenshot of an excel spreadsheet shows the setting up Promus spreadsheet for profit comparison. In the worksheet, there are 5 columns A to E and 1 to 28 rows. The row after 28 is 1019. Data follows: Cell A1: Promus corp. Cell A3: Parameters. Cell A4: Gross Profit per Unit, B4: 50. A5: Holding Cost per Unit, B5: 15. B6: Shortage Cost per Unit, B6: 30. A7: Demand, B7: 100. A9: Model. A10: Replenishment Level (Q), B10: 90, C10: 110. A11: Sales, B11: =MIN($B$7,B10), C11: =MIN($B$7,C10). A12: Gross Profit, B12: =B$11*$B$4, C12: =C$11*$B$4. A13: Holding Cost, B13: =1F($B$7&lt;=B10,(B10 minus $B$7)*$B$5,0), C13: =1F($B$7&lt;=C10,(C10 minus $B$7)*$B$5,0). A14: Shortage Cost, B14: =1F($B$7&gt;B10,($B$7 minus B10)*$B$6,0), C14: =1F($B$7&gt;C10,($B$7 minus C10)*$B$6,0). A15: Net Profit, B15: =B12 minus B13 minus B14, C15: =C12 minus C13 minus C14. Cell A17: Profit_Q=110 minus Profit_Q=90, B17: =C15 minus B15. Cell A19: Simulation Trail, B19: Demand, C19: Profit_Q=110 minus Profit_Q=90. Cell A20: 1, B20: =B7, C20: =B17. Cell D5: Demand (Normal). Cell D6: Mean, E6: 100. Cell D7: Standard deviation, E6: 20. Cells B10 and C10 are selected. Rows 20 to 28 and 1019 are selected. Cell D1 is selected and a pop-up window labeled, Data table, for the cell shows the following: Row input cell: Empty and Column input cell: $D$1. There are 2 buttons at the bottom, Ok and Cancel. ">
            <a:extLst>
              <a:ext uri="{FF2B5EF4-FFF2-40B4-BE49-F238E27FC236}">
                <a16:creationId xmlns="" xmlns:a16="http://schemas.microsoft.com/office/drawing/2014/main" id="{312EC07C-4EC2-4EDE-AA20-D7158B7958F2}"/>
              </a:ext>
            </a:extLst>
          </p:cNvPr>
          <p:cNvPicPr>
            <a:picLocks noGrp="1" noChangeAspect="1"/>
          </p:cNvPicPr>
          <p:nvPr>
            <p:ph sz="half" idx="2"/>
          </p:nvPr>
        </p:nvPicPr>
        <p:blipFill>
          <a:blip r:embed="rId3"/>
          <a:stretch>
            <a:fillRect/>
          </a:stretch>
        </p:blipFill>
        <p:spPr>
          <a:xfrm>
            <a:off x="6036966" y="2002742"/>
            <a:ext cx="5503069" cy="3852148"/>
          </a:xfrm>
          <a:prstGeom prst="rect">
            <a:avLst/>
          </a:prstGeom>
        </p:spPr>
      </p:pic>
    </p:spTree>
    <p:extLst>
      <p:ext uri="{BB962C8B-B14F-4D97-AF65-F5344CB8AC3E}">
        <p14:creationId xmlns:p14="http://schemas.microsoft.com/office/powerpoint/2010/main" val="1991787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3418"/>
            <a:ext cx="10515600" cy="727075"/>
          </a:xfrm>
          <a:ln>
            <a:noFill/>
          </a:ln>
        </p:spPr>
        <p:txBody>
          <a:bodyPr anchor="t" anchorCtr="0">
            <a:noAutofit/>
          </a:bodyPr>
          <a:lstStyle/>
          <a:p>
            <a:r>
              <a:rPr lang="en-US" dirty="0"/>
              <a:t>Inventory Policy Analysis for Promus Corp</a:t>
            </a:r>
            <a:br>
              <a:rPr lang="en-US" dirty="0"/>
            </a:br>
            <a:r>
              <a:rPr lang="en-US" sz="3600" dirty="0"/>
              <a:t>(Slide 16 of 17)</a:t>
            </a:r>
          </a:p>
        </p:txBody>
      </p:sp>
      <p:sp>
        <p:nvSpPr>
          <p:cNvPr id="3" name="Content Placeholder 2"/>
          <p:cNvSpPr>
            <a:spLocks noGrp="1"/>
          </p:cNvSpPr>
          <p:nvPr>
            <p:ph sz="half" idx="1"/>
          </p:nvPr>
        </p:nvSpPr>
        <p:spPr>
          <a:xfrm>
            <a:off x="838200" y="2058062"/>
            <a:ext cx="5181600" cy="3895090"/>
          </a:xfrm>
          <a:prstGeom prst="rect">
            <a:avLst/>
          </a:prstGeom>
          <a:ln>
            <a:noFill/>
          </a:ln>
        </p:spPr>
        <p:txBody>
          <a:bodyPr/>
          <a:lstStyle/>
          <a:p>
            <a:pPr indent="0">
              <a:buNone/>
            </a:pPr>
            <a:r>
              <a:rPr lang="en-US" dirty="0"/>
              <a:t>Figure 11.16: Output Worksheet for Promus Corp</a:t>
            </a:r>
          </a:p>
          <a:p>
            <a:endParaRPr lang="en-US" dirty="0"/>
          </a:p>
        </p:txBody>
      </p:sp>
      <p:pic>
        <p:nvPicPr>
          <p:cNvPr id="6" name="Content Placeholder 5" descr="A screenshot of an excel spreadsheet shows the output worksheet for Promus corp. In the worksheet, there are 9 columns A to I and 1 to 40 rows. Data follows: Cell A1: Promus corp. Cell A3: Parameters. Cell A4: Gross Profit per Unit, B4: $50.00. A5: Holding Cost per Unit, B5: $15.00. B6: Shortage Cost per Unit, B6: $30.00. A7: Demand, B7: 75. A9: Model. A10: Replenishment Level (Q), B10: 90, C10: 110. A11: Sales, B11: 75, C11: 75. A12: Gross Profit, B12: $3.752, C12: $3.752. A13: Holding Cost, B13: $224, C13: $524. A14: Shortage Cost, B14: $0, C14: $0. A15: Net Profit, B15: $3.528, C15: $3.228. Cell A17: Profit_Q=110 minus Profit_Q=90, B17: negative $300. Cell A19: Simulation Trail, B19: Demand, C19: Profit_Q=110 minus Profit_Q=90, E19: Summary Statistics. Cell A20: 1, B20: 75, C20: negative $300, E20: Count, F20: 1000, H20: Bin, I20: Frequency. A21: 2, B21: 131, C21: $1,600, E21: Minimum difference, F21: negative $300, H21: negative $300, I21: 264. A22: 3, B22: 68, C22: negative $300, E22: Maximum difference, F22: $1,600, H22: negative $200, I22: 49. A23: 4, B23: 111, C23: $1,600, E23: Mean difference, F23: $667, H23: negative $100, I23: 10. A24: 5, B24: 102, C24: $825, E25: Standard deviation of difference, F25: $805, H25: $0, I25: 20. A25: 6, B25: 98, C25: $489. A26: 7, B26: 95, C26: $174, E26: P(Difference &gt;0), F26: 0.657, H26: $200, I26: 27. A27: 8, B27: 85, C27: negative $300, E27: Standard error of proportion, F27: 0.015, H27: $300, I27: 18. A28: 9, B28: 81, C28: negative $300, H28: $400, I28: 19. A29: 10, B29: 94, C29: $90, E29: 95% C.I. on Mean difference, F29: $617, H29: $500, I29: 23. A30: 11, B30: 61, C30: negative $300, E30: 95% C.I. on Mean difference, F30: $716, H30: $600, I30: 21. A31: 12, B31: 121, C31: $1,600, H31: $700, I31: 20. A32: 13, B32: 87, C32: negative $300, E32: 95% C.I. on P(Difference&gt;0), F32: $0.628, H32: $800, I32: 26. A33: 14, B33: 111, C33: $1,600, E33: 95% C.I. on P(Difference&gt;0), F33: $0.686, H33: $900, I33: 19. A34: 15, B34: 114, C34: $1.600, H34: $1,000, I34: 32. A35: 16, B35: 100, C35: $658, H32: $1,100, I32: 30. A36: 17, B36: 98, C36: $423, H32: $1,200, I32: 28. A37: 18, B37: 93, C37: negative $61, H37: $1,300, I37: 18. A38: 19, B38: 70, C38: negative $300, H38: $1,400, I38: 18. A39: 20, B39: 61, C39: negative $300, H39: $1,500, I39: 14. A40: 21, B40: 94, C40: $112, H32: $1,600, I32: 262. There is a bar graph Profit_Q=110 minus Profit_Q=90 distribution. The data follows: negative $300, 264, negative $200, 49, negative $100, 10, $0, 20, $100, 22, $200, 27, $300, 18, $400, 19, $500, 23, $600, 21, $700, 20, $800, 26, $900, 19, $1000, 32, $1,100, 30, $1,200, 28, $1,300, 18, $1,400, 18, $1,500, 14, and $1,600, 262. ">
            <a:extLst>
              <a:ext uri="{FF2B5EF4-FFF2-40B4-BE49-F238E27FC236}">
                <a16:creationId xmlns="" xmlns:a16="http://schemas.microsoft.com/office/drawing/2014/main" id="{765938F9-AFFF-4102-B769-8FE32BC23C95}"/>
              </a:ext>
            </a:extLst>
          </p:cNvPr>
          <p:cNvPicPr>
            <a:picLocks noGrp="1" noChangeAspect="1"/>
          </p:cNvPicPr>
          <p:nvPr>
            <p:ph sz="half" idx="2"/>
          </p:nvPr>
        </p:nvPicPr>
        <p:blipFill>
          <a:blip r:embed="rId3"/>
          <a:stretch>
            <a:fillRect/>
          </a:stretch>
        </p:blipFill>
        <p:spPr>
          <a:xfrm>
            <a:off x="6172202" y="2058062"/>
            <a:ext cx="5273393" cy="3564814"/>
          </a:xfrm>
          <a:prstGeom prst="rect">
            <a:avLst/>
          </a:prstGeom>
        </p:spPr>
      </p:pic>
    </p:spTree>
    <p:extLst>
      <p:ext uri="{BB962C8B-B14F-4D97-AF65-F5344CB8AC3E}">
        <p14:creationId xmlns:p14="http://schemas.microsoft.com/office/powerpoint/2010/main" val="8040888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72165"/>
            <a:ext cx="10515600" cy="683394"/>
          </a:xfrm>
          <a:ln>
            <a:noFill/>
          </a:ln>
        </p:spPr>
        <p:txBody>
          <a:bodyPr anchor="t" anchorCtr="0">
            <a:noAutofit/>
          </a:bodyPr>
          <a:lstStyle/>
          <a:p>
            <a:r>
              <a:rPr lang="en-US" dirty="0"/>
              <a:t>Inventory Policy Analysis for Promus Corp</a:t>
            </a:r>
            <a:br>
              <a:rPr lang="en-US" dirty="0"/>
            </a:br>
            <a:r>
              <a:rPr lang="en-US" sz="3600" dirty="0"/>
              <a:t>(Slide 17 of 17)</a:t>
            </a:r>
          </a:p>
        </p:txBody>
      </p:sp>
      <p:sp>
        <p:nvSpPr>
          <p:cNvPr id="3" name="Content Placeholder 2"/>
          <p:cNvSpPr>
            <a:spLocks noGrp="1"/>
          </p:cNvSpPr>
          <p:nvPr>
            <p:ph idx="1"/>
          </p:nvPr>
        </p:nvSpPr>
        <p:spPr>
          <a:xfrm>
            <a:off x="838200" y="2050868"/>
            <a:ext cx="10515600" cy="4000213"/>
          </a:xfrm>
          <a:prstGeom prst="rect">
            <a:avLst/>
          </a:prstGeom>
          <a:ln>
            <a:noFill/>
          </a:ln>
        </p:spPr>
        <p:txBody>
          <a:bodyPr/>
          <a:lstStyle/>
          <a:p>
            <a:pPr indent="0">
              <a:buNone/>
            </a:pPr>
            <a:r>
              <a:rPr lang="en-US" dirty="0"/>
              <a:t>Executing Simulation Trials and Analyzing Output (cont.)</a:t>
            </a:r>
          </a:p>
          <a:p>
            <a:pPr marL="457200"/>
            <a:r>
              <a:rPr lang="en-US" dirty="0"/>
              <a:t>Based on 1,000 simulation trials:</a:t>
            </a:r>
          </a:p>
          <a:p>
            <a:pPr marL="914400" lvl="1"/>
            <a:r>
              <a:rPr lang="en-US" dirty="0"/>
              <a:t>There is a mean difference of $667 between the net profit generated by a replenishment level of 110 versus 90. </a:t>
            </a:r>
          </a:p>
          <a:p>
            <a:pPr marL="914400" lvl="1"/>
            <a:r>
              <a:rPr lang="en-US" dirty="0"/>
              <a:t>Estimated probability of 0.657 that a replenishment level of 110 will generate a larger monthly profit than a replenishment level of 90. </a:t>
            </a:r>
          </a:p>
          <a:p>
            <a:pPr marL="457200"/>
            <a:r>
              <a:rPr lang="en-US" dirty="0"/>
              <a:t>A different set of 1,000 simulation trials can be generated by pressing </a:t>
            </a:r>
            <a:r>
              <a:rPr lang="en-US" b="1" dirty="0"/>
              <a:t>F9.</a:t>
            </a:r>
          </a:p>
          <a:p>
            <a:pPr marL="914400" lvl="1"/>
            <a:r>
              <a:rPr lang="en-US" dirty="0"/>
              <a:t>Helped to gauge how much sampling error exists in the output statistics. </a:t>
            </a:r>
          </a:p>
          <a:p>
            <a:pPr marL="937260" lvl="1" indent="-342900"/>
            <a:endParaRPr lang="en-US" dirty="0"/>
          </a:p>
          <a:p>
            <a:pPr marL="937260" lvl="1" indent="-342900"/>
            <a:endParaRPr lang="en-US" dirty="0"/>
          </a:p>
          <a:p>
            <a:endParaRPr lang="en-US" dirty="0"/>
          </a:p>
        </p:txBody>
      </p:sp>
    </p:spTree>
    <p:extLst>
      <p:ext uri="{BB962C8B-B14F-4D97-AF65-F5344CB8AC3E}">
        <p14:creationId xmlns:p14="http://schemas.microsoft.com/office/powerpoint/2010/main" val="467789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fontScale="90000"/>
          </a:bodyPr>
          <a:lstStyle/>
          <a:p>
            <a:r>
              <a:rPr lang="en-US" dirty="0"/>
              <a:t>Introduction </a:t>
            </a:r>
            <a:r>
              <a:rPr lang="en-US" sz="3600" dirty="0"/>
              <a:t>(Slide 1 of 2)</a:t>
            </a:r>
          </a:p>
        </p:txBody>
      </p:sp>
      <p:sp>
        <p:nvSpPr>
          <p:cNvPr id="3" name="Content Placeholder 2"/>
          <p:cNvSpPr>
            <a:spLocks noGrp="1"/>
          </p:cNvSpPr>
          <p:nvPr>
            <p:ph idx="1"/>
          </p:nvPr>
        </p:nvSpPr>
        <p:spPr>
          <a:prstGeom prst="rect">
            <a:avLst/>
          </a:prstGeom>
          <a:ln>
            <a:noFill/>
          </a:ln>
        </p:spPr>
        <p:txBody>
          <a:bodyPr>
            <a:noAutofit/>
          </a:bodyPr>
          <a:lstStyle/>
          <a:p>
            <a:pPr marL="344488" indent="-342900">
              <a:spcBef>
                <a:spcPts val="600"/>
              </a:spcBef>
            </a:pPr>
            <a:r>
              <a:rPr lang="en-US" sz="2600" dirty="0"/>
              <a:t>Uncertainty pervades decision making in business, government, and our personal lives.</a:t>
            </a:r>
          </a:p>
          <a:p>
            <a:pPr marL="344488" indent="-342900">
              <a:spcBef>
                <a:spcPts val="600"/>
              </a:spcBef>
            </a:pPr>
            <a:r>
              <a:rPr lang="en-US" sz="2600" b="1" dirty="0"/>
              <a:t>Monte Carlo simulation</a:t>
            </a:r>
            <a:r>
              <a:rPr lang="en-US" sz="2600" dirty="0"/>
              <a:t>: Used</a:t>
            </a:r>
            <a:r>
              <a:rPr lang="en-US" sz="2600" b="1" dirty="0"/>
              <a:t> </a:t>
            </a:r>
            <a:r>
              <a:rPr lang="en-US" sz="2600" dirty="0"/>
              <a:t>to evaluate the impact of uncertainty on a decision.</a:t>
            </a:r>
          </a:p>
          <a:p>
            <a:pPr marL="344488" indent="-342900">
              <a:spcBef>
                <a:spcPts val="600"/>
              </a:spcBef>
            </a:pPr>
            <a:r>
              <a:rPr lang="en-US" sz="2600" dirty="0"/>
              <a:t>Simulation models have been successfully used in a variety of disciplines:</a:t>
            </a:r>
          </a:p>
          <a:p>
            <a:pPr marL="796925" indent="-347663">
              <a:spcBef>
                <a:spcPts val="600"/>
              </a:spcBef>
            </a:pPr>
            <a:r>
              <a:rPr lang="en-US" sz="2400" dirty="0"/>
              <a:t>Financial applications include investment planning, project selection, and option pricing.</a:t>
            </a:r>
          </a:p>
          <a:p>
            <a:pPr marL="796925" indent="-347663">
              <a:spcBef>
                <a:spcPts val="600"/>
              </a:spcBef>
            </a:pPr>
            <a:r>
              <a:rPr lang="en-US" sz="2400" dirty="0"/>
              <a:t>Marketing applications include new product development and the timing of market entry for a product.</a:t>
            </a:r>
          </a:p>
          <a:p>
            <a:pPr marL="796925" indent="-347663">
              <a:spcBef>
                <a:spcPts val="600"/>
              </a:spcBef>
            </a:pPr>
            <a:r>
              <a:rPr lang="en-US" sz="2400" dirty="0"/>
              <a:t>Management applications include project management, inventory ordering, capacity planning, and revenue management.</a:t>
            </a:r>
          </a:p>
          <a:p>
            <a:pPr marL="342900" indent="-342900"/>
            <a:endParaRPr lang="en-US" dirty="0"/>
          </a:p>
          <a:p>
            <a:pPr marL="342900" indent="-342900"/>
            <a:endParaRPr lang="en-US" dirty="0"/>
          </a:p>
        </p:txBody>
      </p:sp>
    </p:spTree>
    <p:extLst>
      <p:ext uri="{BB962C8B-B14F-4D97-AF65-F5344CB8AC3E}">
        <p14:creationId xmlns:p14="http://schemas.microsoft.com/office/powerpoint/2010/main" val="40825270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Modeling for Land Shark Inc.</a:t>
            </a:r>
          </a:p>
        </p:txBody>
      </p:sp>
      <p:sp>
        <p:nvSpPr>
          <p:cNvPr id="3" name="Text Placeholder 2"/>
          <p:cNvSpPr>
            <a:spLocks noGrp="1"/>
          </p:cNvSpPr>
          <p:nvPr>
            <p:ph type="body" idx="1"/>
          </p:nvPr>
        </p:nvSpPr>
        <p:spPr/>
        <p:txBody>
          <a:bodyPr/>
          <a:lstStyle/>
          <a:p>
            <a:r>
              <a:rPr lang="en-US" dirty="0"/>
              <a:t>Spreadsheet Model for Land Shark</a:t>
            </a:r>
          </a:p>
          <a:p>
            <a:r>
              <a:rPr lang="en-US" dirty="0"/>
              <a:t>Generating Values for Land Shark’s Random Variables</a:t>
            </a:r>
          </a:p>
          <a:p>
            <a:r>
              <a:rPr lang="en-US" dirty="0"/>
              <a:t>Executing Simulation Trials and Analyzing Output</a:t>
            </a:r>
          </a:p>
          <a:p>
            <a:r>
              <a:rPr lang="en-US" dirty="0"/>
              <a:t>Generating Bid Amounts with Fitted Distributions</a:t>
            </a:r>
          </a:p>
        </p:txBody>
      </p:sp>
    </p:spTree>
    <p:extLst>
      <p:ext uri="{BB962C8B-B14F-4D97-AF65-F5344CB8AC3E}">
        <p14:creationId xmlns:p14="http://schemas.microsoft.com/office/powerpoint/2010/main" val="1041272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72165"/>
            <a:ext cx="10515600" cy="683394"/>
          </a:xfrm>
          <a:ln>
            <a:noFill/>
          </a:ln>
        </p:spPr>
        <p:txBody>
          <a:bodyPr anchor="t" anchorCtr="0">
            <a:noAutofit/>
          </a:bodyPr>
          <a:lstStyle/>
          <a:p>
            <a:r>
              <a:rPr lang="en-US" dirty="0"/>
              <a:t>Simulation Modeling for Land Shark Inc.</a:t>
            </a:r>
            <a:br>
              <a:rPr lang="en-US" dirty="0"/>
            </a:br>
            <a:r>
              <a:rPr lang="en-US" sz="3600" dirty="0"/>
              <a:t>(Slide 1 of 39)</a:t>
            </a:r>
          </a:p>
        </p:txBody>
      </p:sp>
      <p:sp>
        <p:nvSpPr>
          <p:cNvPr id="3" name="Content Placeholder 2"/>
          <p:cNvSpPr>
            <a:spLocks noGrp="1"/>
          </p:cNvSpPr>
          <p:nvPr>
            <p:ph idx="1"/>
          </p:nvPr>
        </p:nvSpPr>
        <p:spPr>
          <a:xfrm>
            <a:off x="838200" y="2050868"/>
            <a:ext cx="10515600" cy="4000213"/>
          </a:xfrm>
          <a:prstGeom prst="rect">
            <a:avLst/>
          </a:prstGeom>
          <a:ln>
            <a:noFill/>
          </a:ln>
        </p:spPr>
        <p:txBody>
          <a:bodyPr/>
          <a:lstStyle/>
          <a:p>
            <a:pPr indent="0">
              <a:buNone/>
            </a:pPr>
            <a:r>
              <a:rPr lang="en-US" dirty="0"/>
              <a:t>Illustration: The Land Shark Problem:</a:t>
            </a:r>
          </a:p>
          <a:p>
            <a:pPr marL="457200"/>
            <a:r>
              <a:rPr lang="en-US" dirty="0"/>
              <a:t>Land Shark Inc. is a real estate company that purchases properties that it develops and then resells.</a:t>
            </a:r>
          </a:p>
          <a:p>
            <a:pPr marL="457200"/>
            <a:r>
              <a:rPr lang="en-US" dirty="0"/>
              <a:t>Land Shark has successfully acquired properties via first-price sealed-bid auctions.</a:t>
            </a:r>
          </a:p>
          <a:p>
            <a:pPr marL="457200"/>
            <a:r>
              <a:rPr lang="en-US" dirty="0"/>
              <a:t>In a first-price sealed-bid auction, each bidder submits a single concealed bid; the bids are then compared, and the party with the highest bid wins the property and pays the bid amount.</a:t>
            </a:r>
          </a:p>
          <a:p>
            <a:pPr marL="457200"/>
            <a:r>
              <a:rPr lang="en-US" dirty="0"/>
              <a:t>In case of a tie (a rare occurrence), a coin flip decides the winner.</a:t>
            </a:r>
          </a:p>
          <a:p>
            <a:pPr marL="937260" lvl="1" indent="-342900"/>
            <a:endParaRPr lang="en-US" dirty="0"/>
          </a:p>
          <a:p>
            <a:pPr marL="937260" lvl="1" indent="-342900"/>
            <a:endParaRPr lang="en-US" dirty="0"/>
          </a:p>
          <a:p>
            <a:endParaRPr lang="en-US" dirty="0"/>
          </a:p>
        </p:txBody>
      </p:sp>
    </p:spTree>
    <p:extLst>
      <p:ext uri="{BB962C8B-B14F-4D97-AF65-F5344CB8AC3E}">
        <p14:creationId xmlns:p14="http://schemas.microsoft.com/office/powerpoint/2010/main" val="784507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2 of 39)</a:t>
            </a:r>
          </a:p>
        </p:txBody>
      </p:sp>
      <p:sp>
        <p:nvSpPr>
          <p:cNvPr id="3" name="Content Placeholder 2"/>
          <p:cNvSpPr>
            <a:spLocks noGrp="1"/>
          </p:cNvSpPr>
          <p:nvPr>
            <p:ph idx="1"/>
          </p:nvPr>
        </p:nvSpPr>
        <p:spPr>
          <a:xfrm>
            <a:off x="838200" y="2050868"/>
            <a:ext cx="10515600" cy="4000213"/>
          </a:xfrm>
        </p:spPr>
        <p:txBody>
          <a:bodyPr/>
          <a:lstStyle/>
          <a:p>
            <a:pPr marL="457200"/>
            <a:r>
              <a:rPr lang="en-US" dirty="0"/>
              <a:t>Land Shark has identified a commercial property of interest and estimates the value of this property to be $1,389,000.</a:t>
            </a:r>
          </a:p>
          <a:p>
            <a:pPr marL="457200"/>
            <a:r>
              <a:rPr lang="en-US" dirty="0"/>
              <a:t>Table 11.2 displays bid data on 13 recent auctions that Land Shark believes are similar to the upcoming property auction.</a:t>
            </a:r>
          </a:p>
          <a:p>
            <a:pPr marL="457200"/>
            <a:r>
              <a:rPr lang="en-US" dirty="0"/>
              <a:t>Land Shark is considering a bid of $1,229,000 and would like to evaluate its chances of winning the upcoming auction with this bid.</a:t>
            </a:r>
          </a:p>
          <a:p>
            <a:pPr lvl="1"/>
            <a:endParaRPr lang="en-US" dirty="0"/>
          </a:p>
          <a:p>
            <a:endParaRPr lang="en-US" dirty="0"/>
          </a:p>
        </p:txBody>
      </p:sp>
    </p:spTree>
    <p:extLst>
      <p:ext uri="{BB962C8B-B14F-4D97-AF65-F5344CB8AC3E}">
        <p14:creationId xmlns:p14="http://schemas.microsoft.com/office/powerpoint/2010/main" val="18627686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rmAutofit fontScale="90000"/>
          </a:bodyPr>
          <a:lstStyle/>
          <a:p>
            <a:r>
              <a:rPr lang="en-US" dirty="0"/>
              <a:t>Simulation Modeling for Land Shark Inc. </a:t>
            </a:r>
            <a:br>
              <a:rPr lang="en-US" dirty="0"/>
            </a:br>
            <a:r>
              <a:rPr lang="en-US" sz="3600" dirty="0"/>
              <a:t>(Slide 3 of 39)</a:t>
            </a:r>
            <a:endParaRPr lang="en-US" dirty="0"/>
          </a:p>
        </p:txBody>
      </p:sp>
      <p:sp>
        <p:nvSpPr>
          <p:cNvPr id="3" name="Text Placeholder 2">
            <a:extLst>
              <a:ext uri="{FF2B5EF4-FFF2-40B4-BE49-F238E27FC236}">
                <a16:creationId xmlns="" xmlns:a16="http://schemas.microsoft.com/office/drawing/2014/main" id="{FBF34183-6114-41B7-89DE-8693E82F9C5E}"/>
              </a:ext>
            </a:extLst>
          </p:cNvPr>
          <p:cNvSpPr>
            <a:spLocks noGrp="1"/>
          </p:cNvSpPr>
          <p:nvPr>
            <p:ph sz="quarter" idx="14"/>
          </p:nvPr>
        </p:nvSpPr>
        <p:spPr>
          <a:xfrm>
            <a:off x="838199" y="2050869"/>
            <a:ext cx="10515599" cy="1151452"/>
          </a:xfrm>
        </p:spPr>
        <p:txBody>
          <a:bodyPr/>
          <a:lstStyle/>
          <a:p>
            <a:pPr marL="0" indent="0">
              <a:buNone/>
            </a:pPr>
            <a:r>
              <a:rPr lang="en-US" dirty="0"/>
              <a:t>Table 11.2: Bid Data on Commercial Property Auctions</a:t>
            </a:r>
          </a:p>
          <a:p>
            <a:pPr marL="3200400" indent="0">
              <a:spcBef>
                <a:spcPts val="600"/>
              </a:spcBef>
              <a:buNone/>
            </a:pPr>
            <a:r>
              <a:rPr lang="en-US" sz="1800" b="1" dirty="0"/>
              <a:t>Bid Amount (as a Fraction of Estimated Property Value)</a:t>
            </a:r>
          </a:p>
        </p:txBody>
      </p:sp>
      <p:graphicFrame>
        <p:nvGraphicFramePr>
          <p:cNvPr id="7" name="Table Placeholder 6">
            <a:extLst>
              <a:ext uri="{FF2B5EF4-FFF2-40B4-BE49-F238E27FC236}">
                <a16:creationId xmlns="" xmlns:a16="http://schemas.microsoft.com/office/drawing/2014/main" id="{6E693C40-512E-4D4A-A3CF-1F2851A0DA9F}"/>
              </a:ext>
            </a:extLst>
          </p:cNvPr>
          <p:cNvGraphicFramePr>
            <a:graphicFrameLocks noGrp="1"/>
          </p:cNvGraphicFramePr>
          <p:nvPr>
            <p:ph sz="quarter" idx="15"/>
            <p:extLst>
              <p:ext uri="{D42A27DB-BD31-4B8C-83A1-F6EECF244321}">
                <p14:modId xmlns:p14="http://schemas.microsoft.com/office/powerpoint/2010/main" val="3875989252"/>
              </p:ext>
            </p:extLst>
          </p:nvPr>
        </p:nvGraphicFramePr>
        <p:xfrm>
          <a:off x="838199" y="2914378"/>
          <a:ext cx="10515600" cy="3182874"/>
        </p:xfrm>
        <a:graphic>
          <a:graphicData uri="http://schemas.openxmlformats.org/drawingml/2006/table">
            <a:tbl>
              <a:tblPr firstRow="1" bandRow="1">
                <a:tableStyleId>{5940675A-B579-460E-94D1-54222C63F5DA}</a:tableStyleId>
              </a:tblPr>
              <a:tblGrid>
                <a:gridCol w="1447800">
                  <a:extLst>
                    <a:ext uri="{9D8B030D-6E8A-4147-A177-3AD203B41FA5}">
                      <a16:colId xmlns="" xmlns:a16="http://schemas.microsoft.com/office/drawing/2014/main" val="2518410145"/>
                    </a:ext>
                  </a:extLst>
                </a:gridCol>
                <a:gridCol w="889000">
                  <a:extLst>
                    <a:ext uri="{9D8B030D-6E8A-4147-A177-3AD203B41FA5}">
                      <a16:colId xmlns="" xmlns:a16="http://schemas.microsoft.com/office/drawing/2014/main" val="2077051445"/>
                    </a:ext>
                  </a:extLst>
                </a:gridCol>
                <a:gridCol w="1168400">
                  <a:extLst>
                    <a:ext uri="{9D8B030D-6E8A-4147-A177-3AD203B41FA5}">
                      <a16:colId xmlns="" xmlns:a16="http://schemas.microsoft.com/office/drawing/2014/main" val="3706609723"/>
                    </a:ext>
                  </a:extLst>
                </a:gridCol>
                <a:gridCol w="1168400">
                  <a:extLst>
                    <a:ext uri="{9D8B030D-6E8A-4147-A177-3AD203B41FA5}">
                      <a16:colId xmlns="" xmlns:a16="http://schemas.microsoft.com/office/drawing/2014/main" val="2075528394"/>
                    </a:ext>
                  </a:extLst>
                </a:gridCol>
                <a:gridCol w="1168400">
                  <a:extLst>
                    <a:ext uri="{9D8B030D-6E8A-4147-A177-3AD203B41FA5}">
                      <a16:colId xmlns="" xmlns:a16="http://schemas.microsoft.com/office/drawing/2014/main" val="3237855235"/>
                    </a:ext>
                  </a:extLst>
                </a:gridCol>
                <a:gridCol w="1168400">
                  <a:extLst>
                    <a:ext uri="{9D8B030D-6E8A-4147-A177-3AD203B41FA5}">
                      <a16:colId xmlns="" xmlns:a16="http://schemas.microsoft.com/office/drawing/2014/main" val="1361211580"/>
                    </a:ext>
                  </a:extLst>
                </a:gridCol>
                <a:gridCol w="1168400">
                  <a:extLst>
                    <a:ext uri="{9D8B030D-6E8A-4147-A177-3AD203B41FA5}">
                      <a16:colId xmlns="" xmlns:a16="http://schemas.microsoft.com/office/drawing/2014/main" val="3180490845"/>
                    </a:ext>
                  </a:extLst>
                </a:gridCol>
                <a:gridCol w="1168400">
                  <a:extLst>
                    <a:ext uri="{9D8B030D-6E8A-4147-A177-3AD203B41FA5}">
                      <a16:colId xmlns="" xmlns:a16="http://schemas.microsoft.com/office/drawing/2014/main" val="1298211339"/>
                    </a:ext>
                  </a:extLst>
                </a:gridCol>
                <a:gridCol w="1168400">
                  <a:extLst>
                    <a:ext uri="{9D8B030D-6E8A-4147-A177-3AD203B41FA5}">
                      <a16:colId xmlns="" xmlns:a16="http://schemas.microsoft.com/office/drawing/2014/main" val="2828775375"/>
                    </a:ext>
                  </a:extLst>
                </a:gridCol>
              </a:tblGrid>
              <a:tr h="370840">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Property No.</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a:effectLst/>
                          <a:latin typeface="AvenirLTStd-Heavy"/>
                          <a:ea typeface="Calibri" panose="020F0502020204030204" pitchFamily="34" charset="0"/>
                          <a:cs typeface="AvenirLTStd-Heavy"/>
                        </a:rPr>
                        <a:t>Bid 1</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a:effectLst/>
                          <a:latin typeface="AvenirLTStd-Heavy"/>
                          <a:ea typeface="Calibri" panose="020F0502020204030204" pitchFamily="34" charset="0"/>
                          <a:cs typeface="AvenirLTStd-Heavy"/>
                        </a:rPr>
                        <a:t>Bid 2</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a:effectLst/>
                          <a:latin typeface="AvenirLTStd-Heavy"/>
                          <a:ea typeface="Calibri" panose="020F0502020204030204" pitchFamily="34" charset="0"/>
                          <a:cs typeface="AvenirLTStd-Heavy"/>
                        </a:rPr>
                        <a:t>Bid 3</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a:effectLst/>
                          <a:latin typeface="AvenirLTStd-Heavy"/>
                          <a:ea typeface="Calibri" panose="020F0502020204030204" pitchFamily="34" charset="0"/>
                          <a:cs typeface="AvenirLTStd-Heavy"/>
                        </a:rPr>
                        <a:t>Bid 4</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a:effectLst/>
                          <a:latin typeface="AvenirLTStd-Heavy"/>
                          <a:ea typeface="Calibri" panose="020F0502020204030204" pitchFamily="34" charset="0"/>
                          <a:cs typeface="AvenirLTStd-Heavy"/>
                        </a:rPr>
                        <a:t>Bid 5</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a:effectLst/>
                          <a:latin typeface="AvenirLTStd-Heavy"/>
                          <a:ea typeface="Calibri" panose="020F0502020204030204" pitchFamily="34" charset="0"/>
                          <a:cs typeface="AvenirLTStd-Heavy"/>
                        </a:rPr>
                        <a:t>Bid 6</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a:effectLst/>
                          <a:latin typeface="AvenirLTStd-Heavy"/>
                          <a:ea typeface="Calibri" panose="020F0502020204030204" pitchFamily="34" charset="0"/>
                          <a:cs typeface="AvenirLTStd-Heavy"/>
                        </a:rPr>
                        <a:t>Bid 7</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Bid 8</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775302301"/>
                  </a:ext>
                </a:extLst>
              </a:tr>
              <a:tr h="370840">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0.830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0.797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0.833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0.878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0.839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0.843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3347938603"/>
                  </a:ext>
                </a:extLst>
              </a:tr>
              <a:tr h="370840">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0.835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0.823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0.781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0.892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0.767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0.787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2922696909"/>
                  </a:ext>
                </a:extLst>
              </a:tr>
              <a:tr h="370840">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0.763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0.862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0.814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0.895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3527525294"/>
                  </a:ext>
                </a:extLst>
              </a:tr>
              <a:tr h="370840">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0.771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0.859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0.867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0.850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0.833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727302449"/>
                  </a:ext>
                </a:extLst>
              </a:tr>
              <a:tr h="370840">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0.836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0.898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0.831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0.897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0.831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0.657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0.846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1329865289"/>
                  </a:ext>
                </a:extLst>
              </a:tr>
              <a:tr h="370840">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0.850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0.863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0.825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0.910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0.848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817914251"/>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0.890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0.820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0.874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0.877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0.818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340763686"/>
                  </a:ext>
                </a:extLst>
              </a:tr>
            </a:tbl>
          </a:graphicData>
        </a:graphic>
      </p:graphicFrame>
    </p:spTree>
    <p:extLst>
      <p:ext uri="{BB962C8B-B14F-4D97-AF65-F5344CB8AC3E}">
        <p14:creationId xmlns:p14="http://schemas.microsoft.com/office/powerpoint/2010/main" val="21441872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Autofit/>
          </a:bodyPr>
          <a:lstStyle/>
          <a:p>
            <a:r>
              <a:rPr lang="en-US" dirty="0"/>
              <a:t>Simulation Modeling for Land Shark Inc. </a:t>
            </a:r>
            <a:br>
              <a:rPr lang="en-US" dirty="0"/>
            </a:br>
            <a:r>
              <a:rPr lang="en-US" sz="3600" dirty="0"/>
              <a:t>(Slide 4 of 39)</a:t>
            </a:r>
            <a:endParaRPr lang="en-US" dirty="0"/>
          </a:p>
        </p:txBody>
      </p:sp>
      <p:sp>
        <p:nvSpPr>
          <p:cNvPr id="3" name="Text Placeholder 2">
            <a:extLst>
              <a:ext uri="{FF2B5EF4-FFF2-40B4-BE49-F238E27FC236}">
                <a16:creationId xmlns="" xmlns:a16="http://schemas.microsoft.com/office/drawing/2014/main" id="{FBF34183-6114-41B7-89DE-8693E82F9C5E}"/>
              </a:ext>
            </a:extLst>
          </p:cNvPr>
          <p:cNvSpPr>
            <a:spLocks noGrp="1"/>
          </p:cNvSpPr>
          <p:nvPr>
            <p:ph sz="quarter" idx="14"/>
          </p:nvPr>
        </p:nvSpPr>
        <p:spPr>
          <a:xfrm>
            <a:off x="838199" y="2050869"/>
            <a:ext cx="10515599" cy="1151452"/>
          </a:xfrm>
        </p:spPr>
        <p:txBody>
          <a:bodyPr/>
          <a:lstStyle/>
          <a:p>
            <a:pPr marL="0" indent="0">
              <a:buNone/>
            </a:pPr>
            <a:r>
              <a:rPr lang="en-US" dirty="0"/>
              <a:t>Table 11.2: Bid Data on Commercial Property Auctions (cont.)</a:t>
            </a:r>
          </a:p>
          <a:p>
            <a:pPr marL="3200400" indent="0">
              <a:spcBef>
                <a:spcPts val="600"/>
              </a:spcBef>
              <a:buNone/>
            </a:pPr>
            <a:r>
              <a:rPr lang="en-US" sz="1800" b="1" dirty="0"/>
              <a:t>Bid Amount (as a Fraction of Estimated Property Value)</a:t>
            </a:r>
          </a:p>
        </p:txBody>
      </p:sp>
      <p:graphicFrame>
        <p:nvGraphicFramePr>
          <p:cNvPr id="7" name="Table Placeholder 6">
            <a:extLst>
              <a:ext uri="{FF2B5EF4-FFF2-40B4-BE49-F238E27FC236}">
                <a16:creationId xmlns="" xmlns:a16="http://schemas.microsoft.com/office/drawing/2014/main" id="{6E693C40-512E-4D4A-A3CF-1F2851A0DA9F}"/>
              </a:ext>
            </a:extLst>
          </p:cNvPr>
          <p:cNvGraphicFramePr>
            <a:graphicFrameLocks noGrp="1"/>
          </p:cNvGraphicFramePr>
          <p:nvPr>
            <p:ph sz="quarter" idx="15"/>
            <p:extLst>
              <p:ext uri="{D42A27DB-BD31-4B8C-83A1-F6EECF244321}">
                <p14:modId xmlns:p14="http://schemas.microsoft.com/office/powerpoint/2010/main" val="711340172"/>
              </p:ext>
            </p:extLst>
          </p:nvPr>
        </p:nvGraphicFramePr>
        <p:xfrm>
          <a:off x="838199" y="2914378"/>
          <a:ext cx="10515600" cy="2812034"/>
        </p:xfrm>
        <a:graphic>
          <a:graphicData uri="http://schemas.openxmlformats.org/drawingml/2006/table">
            <a:tbl>
              <a:tblPr firstRow="1" bandRow="1">
                <a:tableStyleId>{5940675A-B579-460E-94D1-54222C63F5DA}</a:tableStyleId>
              </a:tblPr>
              <a:tblGrid>
                <a:gridCol w="1447800">
                  <a:extLst>
                    <a:ext uri="{9D8B030D-6E8A-4147-A177-3AD203B41FA5}">
                      <a16:colId xmlns="" xmlns:a16="http://schemas.microsoft.com/office/drawing/2014/main" val="2518410145"/>
                    </a:ext>
                  </a:extLst>
                </a:gridCol>
                <a:gridCol w="889000">
                  <a:extLst>
                    <a:ext uri="{9D8B030D-6E8A-4147-A177-3AD203B41FA5}">
                      <a16:colId xmlns="" xmlns:a16="http://schemas.microsoft.com/office/drawing/2014/main" val="2077051445"/>
                    </a:ext>
                  </a:extLst>
                </a:gridCol>
                <a:gridCol w="1168400">
                  <a:extLst>
                    <a:ext uri="{9D8B030D-6E8A-4147-A177-3AD203B41FA5}">
                      <a16:colId xmlns="" xmlns:a16="http://schemas.microsoft.com/office/drawing/2014/main" val="3706609723"/>
                    </a:ext>
                  </a:extLst>
                </a:gridCol>
                <a:gridCol w="1168400">
                  <a:extLst>
                    <a:ext uri="{9D8B030D-6E8A-4147-A177-3AD203B41FA5}">
                      <a16:colId xmlns="" xmlns:a16="http://schemas.microsoft.com/office/drawing/2014/main" val="2075528394"/>
                    </a:ext>
                  </a:extLst>
                </a:gridCol>
                <a:gridCol w="1168400">
                  <a:extLst>
                    <a:ext uri="{9D8B030D-6E8A-4147-A177-3AD203B41FA5}">
                      <a16:colId xmlns="" xmlns:a16="http://schemas.microsoft.com/office/drawing/2014/main" val="3237855235"/>
                    </a:ext>
                  </a:extLst>
                </a:gridCol>
                <a:gridCol w="1168400">
                  <a:extLst>
                    <a:ext uri="{9D8B030D-6E8A-4147-A177-3AD203B41FA5}">
                      <a16:colId xmlns="" xmlns:a16="http://schemas.microsoft.com/office/drawing/2014/main" val="1361211580"/>
                    </a:ext>
                  </a:extLst>
                </a:gridCol>
                <a:gridCol w="1168400">
                  <a:extLst>
                    <a:ext uri="{9D8B030D-6E8A-4147-A177-3AD203B41FA5}">
                      <a16:colId xmlns="" xmlns:a16="http://schemas.microsoft.com/office/drawing/2014/main" val="3180490845"/>
                    </a:ext>
                  </a:extLst>
                </a:gridCol>
                <a:gridCol w="1168400">
                  <a:extLst>
                    <a:ext uri="{9D8B030D-6E8A-4147-A177-3AD203B41FA5}">
                      <a16:colId xmlns="" xmlns:a16="http://schemas.microsoft.com/office/drawing/2014/main" val="1298211339"/>
                    </a:ext>
                  </a:extLst>
                </a:gridCol>
                <a:gridCol w="1168400">
                  <a:extLst>
                    <a:ext uri="{9D8B030D-6E8A-4147-A177-3AD203B41FA5}">
                      <a16:colId xmlns="" xmlns:a16="http://schemas.microsoft.com/office/drawing/2014/main" val="2828775375"/>
                    </a:ext>
                  </a:extLst>
                </a:gridCol>
              </a:tblGrid>
              <a:tr h="370840">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Property No.</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a:effectLst/>
                          <a:latin typeface="AvenirLTStd-Heavy"/>
                          <a:ea typeface="Calibri" panose="020F0502020204030204" pitchFamily="34" charset="0"/>
                          <a:cs typeface="AvenirLTStd-Heavy"/>
                        </a:rPr>
                        <a:t>Bid 1</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a:effectLst/>
                          <a:latin typeface="AvenirLTStd-Heavy"/>
                          <a:ea typeface="Calibri" panose="020F0502020204030204" pitchFamily="34" charset="0"/>
                          <a:cs typeface="AvenirLTStd-Heavy"/>
                        </a:rPr>
                        <a:t>Bid 2</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a:effectLst/>
                          <a:latin typeface="AvenirLTStd-Heavy"/>
                          <a:ea typeface="Calibri" panose="020F0502020204030204" pitchFamily="34" charset="0"/>
                          <a:cs typeface="AvenirLTStd-Heavy"/>
                        </a:rPr>
                        <a:t>Bid 3</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a:effectLst/>
                          <a:latin typeface="AvenirLTStd-Heavy"/>
                          <a:ea typeface="Calibri" panose="020F0502020204030204" pitchFamily="34" charset="0"/>
                          <a:cs typeface="AvenirLTStd-Heavy"/>
                        </a:rPr>
                        <a:t>Bid 4</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a:effectLst/>
                          <a:latin typeface="AvenirLTStd-Heavy"/>
                          <a:ea typeface="Calibri" panose="020F0502020204030204" pitchFamily="34" charset="0"/>
                          <a:cs typeface="AvenirLTStd-Heavy"/>
                        </a:rPr>
                        <a:t>Bid 5</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a:effectLst/>
                          <a:latin typeface="AvenirLTStd-Heavy"/>
                          <a:ea typeface="Calibri" panose="020F0502020204030204" pitchFamily="34" charset="0"/>
                          <a:cs typeface="AvenirLTStd-Heavy"/>
                        </a:rPr>
                        <a:t>Bid 6</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a:effectLst/>
                          <a:latin typeface="AvenirLTStd-Heavy"/>
                          <a:ea typeface="Calibri" panose="020F0502020204030204" pitchFamily="34" charset="0"/>
                          <a:cs typeface="AvenirLTStd-Heavy"/>
                        </a:rPr>
                        <a:t>Bid 7</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Bid 8</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775302301"/>
                  </a:ext>
                </a:extLst>
              </a:tr>
              <a:tr h="370840">
                <a:tc>
                  <a:txBody>
                    <a:bodyPr/>
                    <a:lstStyle/>
                    <a:p>
                      <a:pPr marL="640080" marR="0">
                        <a:lnSpc>
                          <a:spcPct val="107000"/>
                        </a:lnSpc>
                        <a:spcBef>
                          <a:spcPts val="0"/>
                        </a:spcBef>
                        <a:spcAft>
                          <a:spcPts val="0"/>
                        </a:spcAft>
                      </a:pPr>
                      <a:r>
                        <a:rPr lang="en-US" sz="1800" dirty="0">
                          <a:effectLst/>
                          <a:latin typeface="AvenirLTStd-Book"/>
                          <a:ea typeface="Calibri" panose="020F0502020204030204" pitchFamily="34" charset="0"/>
                          <a:cs typeface="AvenirLTStd-Book"/>
                        </a:rPr>
                        <a:t>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0.804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0.881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0.786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0.884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0.773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0.819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0.824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2911357491"/>
                  </a:ext>
                </a:extLst>
              </a:tr>
              <a:tr h="370840">
                <a:tc>
                  <a:txBody>
                    <a:bodyPr/>
                    <a:lstStyle/>
                    <a:p>
                      <a:pPr marL="640080" marR="0">
                        <a:lnSpc>
                          <a:spcPct val="107000"/>
                        </a:lnSpc>
                        <a:spcBef>
                          <a:spcPts val="0"/>
                        </a:spcBef>
                        <a:spcAft>
                          <a:spcPts val="0"/>
                        </a:spcAft>
                      </a:pPr>
                      <a:r>
                        <a:rPr lang="en-US" sz="1800" dirty="0">
                          <a:effectLst/>
                          <a:latin typeface="AvenirLTStd-Book"/>
                          <a:ea typeface="Calibri" panose="020F0502020204030204" pitchFamily="34" charset="0"/>
                          <a:cs typeface="AvenirLTStd-Book"/>
                        </a:rPr>
                        <a:t>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0.819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0.851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0.786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0.896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0.784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0.792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4257310802"/>
                  </a:ext>
                </a:extLst>
              </a:tr>
              <a:tr h="370840">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0.860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0.756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0.876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0.887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0.866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3499658665"/>
                  </a:ext>
                </a:extLst>
              </a:tr>
              <a:tr h="370840">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11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0.880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0.834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0.831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0.871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0.857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0.759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3617602132"/>
                  </a:ext>
                </a:extLst>
              </a:tr>
              <a:tr h="370840">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12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0.870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3717142569"/>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0.887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0.716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0.817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0.869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0.885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0.856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0.761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 xmlns:a16="http://schemas.microsoft.com/office/drawing/2014/main" val="413181628"/>
                  </a:ext>
                </a:extLst>
              </a:tr>
            </a:tbl>
          </a:graphicData>
        </a:graphic>
      </p:graphicFrame>
    </p:spTree>
    <p:extLst>
      <p:ext uri="{BB962C8B-B14F-4D97-AF65-F5344CB8AC3E}">
        <p14:creationId xmlns:p14="http://schemas.microsoft.com/office/powerpoint/2010/main" val="9599275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5 of 39)</a:t>
            </a:r>
          </a:p>
        </p:txBody>
      </p:sp>
      <p:sp>
        <p:nvSpPr>
          <p:cNvPr id="3" name="Content Placeholder 2"/>
          <p:cNvSpPr>
            <a:spLocks noGrp="1"/>
          </p:cNvSpPr>
          <p:nvPr>
            <p:ph idx="1"/>
          </p:nvPr>
        </p:nvSpPr>
        <p:spPr>
          <a:xfrm>
            <a:off x="838200" y="2050868"/>
            <a:ext cx="10515600" cy="4000213"/>
          </a:xfrm>
        </p:spPr>
        <p:txBody>
          <a:bodyPr/>
          <a:lstStyle/>
          <a:p>
            <a:pPr marL="0" indent="0">
              <a:buNone/>
            </a:pPr>
            <a:r>
              <a:rPr lang="en-US" dirty="0"/>
              <a:t>Spreadsheet Model for Land Shark:</a:t>
            </a:r>
          </a:p>
          <a:p>
            <a:pPr marL="457200"/>
            <a:r>
              <a:rPr lang="en-US" sz="2600" dirty="0"/>
              <a:t>Land Shark is considering a bid of $1,229,000.</a:t>
            </a:r>
          </a:p>
          <a:p>
            <a:pPr marL="457200"/>
            <a:r>
              <a:rPr lang="en-US" sz="2600" dirty="0"/>
              <a:t>To evaluate its chances of winning the upcoming auction with this bid, develop a simulation model for the auction.</a:t>
            </a:r>
          </a:p>
          <a:p>
            <a:pPr marL="457200"/>
            <a:r>
              <a:rPr lang="en-US" sz="2600" dirty="0"/>
              <a:t>First, identify the input parameters for the upcoming auction, which are the:</a:t>
            </a:r>
          </a:p>
          <a:p>
            <a:pPr marL="914400" lvl="1"/>
            <a:r>
              <a:rPr lang="en-US" dirty="0"/>
              <a:t>Estimated value of the property.</a:t>
            </a:r>
          </a:p>
          <a:p>
            <a:pPr marL="914400" lvl="1"/>
            <a:r>
              <a:rPr lang="en-US" dirty="0"/>
              <a:t>Number of bidders.</a:t>
            </a:r>
          </a:p>
          <a:p>
            <a:pPr marL="914400" lvl="1"/>
            <a:r>
              <a:rPr lang="en-US" dirty="0"/>
              <a:t>Submitted bid amounts.</a:t>
            </a:r>
          </a:p>
          <a:p>
            <a:pPr lvl="1"/>
            <a:endParaRPr lang="en-US" dirty="0"/>
          </a:p>
          <a:p>
            <a:endParaRPr lang="en-US" dirty="0"/>
          </a:p>
        </p:txBody>
      </p:sp>
    </p:spTree>
    <p:extLst>
      <p:ext uri="{BB962C8B-B14F-4D97-AF65-F5344CB8AC3E}">
        <p14:creationId xmlns:p14="http://schemas.microsoft.com/office/powerpoint/2010/main" val="10384738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6 of 39)</a:t>
            </a:r>
          </a:p>
        </p:txBody>
      </p:sp>
      <p:sp>
        <p:nvSpPr>
          <p:cNvPr id="3" name="Content Placeholder 2"/>
          <p:cNvSpPr>
            <a:spLocks noGrp="1"/>
          </p:cNvSpPr>
          <p:nvPr>
            <p:ph idx="1"/>
          </p:nvPr>
        </p:nvSpPr>
        <p:spPr>
          <a:xfrm>
            <a:off x="838200" y="2050870"/>
            <a:ext cx="10515600" cy="4000212"/>
          </a:xfrm>
        </p:spPr>
        <p:txBody>
          <a:bodyPr>
            <a:noAutofit/>
          </a:bodyPr>
          <a:lstStyle/>
          <a:p>
            <a:pPr marL="0" indent="0">
              <a:buNone/>
            </a:pPr>
            <a:r>
              <a:rPr lang="en-US" dirty="0"/>
              <a:t>Spreadsheet Model for Land Shark (cont.)</a:t>
            </a:r>
          </a:p>
          <a:p>
            <a:pPr marL="457200"/>
            <a:r>
              <a:rPr lang="en-US" sz="2600" dirty="0"/>
              <a:t>The output that we are interested in is whether Land Shark wins the simulated auction given its specified amount and Land Shark’s net return.</a:t>
            </a:r>
          </a:p>
          <a:p>
            <a:pPr marL="914400" lvl="1"/>
            <a:r>
              <a:rPr lang="en-US" dirty="0"/>
              <a:t>If Land Shark wins the auction, its return is computed as the difference between the estimated value of the property and its bid amount.</a:t>
            </a:r>
          </a:p>
          <a:p>
            <a:pPr marL="914400" lvl="1"/>
            <a:r>
              <a:rPr lang="en-US" dirty="0"/>
              <a:t>If Land Shark does not win the auction, its return is $0.</a:t>
            </a:r>
          </a:p>
          <a:p>
            <a:pPr marL="457200"/>
            <a:r>
              <a:rPr lang="en-US" sz="2600" dirty="0"/>
              <a:t>Whether Land Shark wins the simulated auction can be determined by comparing Land Shark’s bid amount to the largest competitor bid amount.</a:t>
            </a:r>
          </a:p>
          <a:p>
            <a:endParaRPr lang="en-US" dirty="0"/>
          </a:p>
        </p:txBody>
      </p:sp>
    </p:spTree>
    <p:extLst>
      <p:ext uri="{BB962C8B-B14F-4D97-AF65-F5344CB8AC3E}">
        <p14:creationId xmlns:p14="http://schemas.microsoft.com/office/powerpoint/2010/main" val="42265164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7 of 39)</a:t>
            </a:r>
          </a:p>
        </p:txBody>
      </p:sp>
      <p:sp>
        <p:nvSpPr>
          <p:cNvPr id="3" name="Content Placeholder 2"/>
          <p:cNvSpPr>
            <a:spLocks noGrp="1"/>
          </p:cNvSpPr>
          <p:nvPr>
            <p:ph idx="1"/>
          </p:nvPr>
        </p:nvSpPr>
        <p:spPr>
          <a:xfrm>
            <a:off x="838200" y="2050868"/>
            <a:ext cx="10515600" cy="4000213"/>
          </a:xfrm>
        </p:spPr>
        <p:txBody>
          <a:bodyPr/>
          <a:lstStyle/>
          <a:p>
            <a:pPr marL="0" indent="0">
              <a:buNone/>
            </a:pPr>
            <a:r>
              <a:rPr lang="en-US" dirty="0"/>
              <a:t>Spreadsheet Model for Land Shark (cont.):</a:t>
            </a:r>
          </a:p>
          <a:p>
            <a:pPr marL="457200"/>
            <a:r>
              <a:rPr lang="en-US" sz="2600" dirty="0"/>
              <a:t>From Table 11.2, we assume that the number of submitted bid amounts may range from two to eight.</a:t>
            </a:r>
          </a:p>
          <a:p>
            <a:pPr marL="457200"/>
            <a:r>
              <a:rPr lang="en-US" sz="2600" dirty="0"/>
              <a:t>To determine the largest competitor bid amount, the spreadsheet model must be able to compute the maximum bid from a varying number of bids.</a:t>
            </a:r>
          </a:p>
        </p:txBody>
      </p:sp>
    </p:spTree>
    <p:extLst>
      <p:ext uri="{BB962C8B-B14F-4D97-AF65-F5344CB8AC3E}">
        <p14:creationId xmlns:p14="http://schemas.microsoft.com/office/powerpoint/2010/main" val="3722894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Autofit/>
          </a:bodyPr>
          <a:lstStyle/>
          <a:p>
            <a:r>
              <a:rPr lang="en-US" dirty="0"/>
              <a:t>Simulation Modeling for Land Shark Inc. </a:t>
            </a:r>
            <a:br>
              <a:rPr lang="en-US" dirty="0"/>
            </a:br>
            <a:r>
              <a:rPr lang="en-US" sz="3600" dirty="0"/>
              <a:t>(Slide 8 of 39)</a:t>
            </a:r>
            <a:endParaRPr lang="en-US" dirty="0"/>
          </a:p>
        </p:txBody>
      </p:sp>
      <p:sp>
        <p:nvSpPr>
          <p:cNvPr id="3" name="Text Placeholder 2">
            <a:extLst>
              <a:ext uri="{FF2B5EF4-FFF2-40B4-BE49-F238E27FC236}">
                <a16:creationId xmlns="" xmlns:a16="http://schemas.microsoft.com/office/drawing/2014/main" id="{9EBC0BD9-EBC9-419D-A591-5094DDACC9A6}"/>
              </a:ext>
            </a:extLst>
          </p:cNvPr>
          <p:cNvSpPr>
            <a:spLocks noGrp="1"/>
          </p:cNvSpPr>
          <p:nvPr>
            <p:ph sz="half" idx="1"/>
          </p:nvPr>
        </p:nvSpPr>
        <p:spPr>
          <a:xfrm>
            <a:off x="838200" y="2050868"/>
            <a:ext cx="5181600" cy="3984171"/>
          </a:xfrm>
        </p:spPr>
        <p:txBody>
          <a:bodyPr/>
          <a:lstStyle/>
          <a:p>
            <a:pPr marL="0" indent="0">
              <a:buNone/>
            </a:pPr>
            <a:r>
              <a:rPr lang="en-US" dirty="0"/>
              <a:t>Figure 11.17: Base Spreadsheet Model for Land Shark</a:t>
            </a:r>
          </a:p>
        </p:txBody>
      </p:sp>
      <p:pic>
        <p:nvPicPr>
          <p:cNvPr id="8" name="Picture Placeholder 7" descr="Two excel sheets display parameters of Land Shark under which fields such as Estimated value, Number of bidders and a table displaying bid index, bid fraction and bid amount are shown. The excel sheet also displays Model of Land Shark under which fields Land Shark bid amount, Largest Competitor bid, Land Shark Win Auction and Land Shark Return are shown. ">
            <a:extLst>
              <a:ext uri="{FF2B5EF4-FFF2-40B4-BE49-F238E27FC236}">
                <a16:creationId xmlns="" xmlns:a16="http://schemas.microsoft.com/office/drawing/2014/main" id="{CD0D8795-BB10-4150-864F-7E0BFB3CABFA}"/>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7700" b="2871"/>
          <a:stretch/>
        </p:blipFill>
        <p:spPr>
          <a:xfrm>
            <a:off x="5916949" y="1383197"/>
            <a:ext cx="5166714" cy="4545873"/>
          </a:xfrm>
        </p:spPr>
      </p:pic>
    </p:spTree>
    <p:extLst>
      <p:ext uri="{BB962C8B-B14F-4D97-AF65-F5344CB8AC3E}">
        <p14:creationId xmlns:p14="http://schemas.microsoft.com/office/powerpoint/2010/main" val="14264496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9 of 39)</a:t>
            </a:r>
          </a:p>
        </p:txBody>
      </p:sp>
      <p:sp>
        <p:nvSpPr>
          <p:cNvPr id="3" name="Content Placeholder 2"/>
          <p:cNvSpPr>
            <a:spLocks noGrp="1"/>
          </p:cNvSpPr>
          <p:nvPr>
            <p:ph idx="1"/>
          </p:nvPr>
        </p:nvSpPr>
        <p:spPr>
          <a:xfrm>
            <a:off x="838200" y="2050869"/>
            <a:ext cx="10515600" cy="4000212"/>
          </a:xfrm>
        </p:spPr>
        <p:txBody>
          <a:bodyPr>
            <a:noAutofit/>
          </a:bodyPr>
          <a:lstStyle/>
          <a:p>
            <a:pPr marL="0" indent="0">
              <a:buNone/>
            </a:pPr>
            <a:r>
              <a:rPr lang="en-US" dirty="0"/>
              <a:t>Spreadsheet Model for Land Shark (cont.):</a:t>
            </a:r>
          </a:p>
          <a:p>
            <a:pPr marL="457200">
              <a:spcBef>
                <a:spcPts val="300"/>
              </a:spcBef>
            </a:pPr>
            <a:r>
              <a:rPr lang="en-US" sz="2400" dirty="0"/>
              <a:t>Cell B4 contains the estimated value of the property; cell B5 contains a value for the number of bidders (an uncertain value).</a:t>
            </a:r>
          </a:p>
          <a:p>
            <a:pPr marL="457200">
              <a:spcBef>
                <a:spcPts val="300"/>
              </a:spcBef>
            </a:pPr>
            <a:r>
              <a:rPr lang="en-US" sz="2400" dirty="0"/>
              <a:t>Cells B8 through B15 contain values of eight possible competing bids expressed as fractions of the property’s estimated value (also uncertain values).</a:t>
            </a:r>
          </a:p>
          <a:p>
            <a:pPr marL="457200">
              <a:spcBef>
                <a:spcPts val="300"/>
              </a:spcBef>
            </a:pPr>
            <a:r>
              <a:rPr lang="en-US" sz="2400" dirty="0"/>
              <a:t>Cells C8 through C15 express the respective bid fractions in cells B8 through B15 as dollar amounts using the IF function.</a:t>
            </a:r>
          </a:p>
          <a:p>
            <a:pPr marL="457200">
              <a:spcBef>
                <a:spcPts val="300"/>
              </a:spcBef>
            </a:pPr>
            <a:r>
              <a:rPr lang="en-US" sz="2400" dirty="0"/>
              <a:t>If a bid index (from the range A8:A15) exceeds the realized number of bidders in cell B5, the corresponding bid amount in the cell range C8:C15 is set to $0, otherwise the bid amount is computed.</a:t>
            </a:r>
          </a:p>
          <a:p>
            <a:endParaRPr lang="en-US" dirty="0"/>
          </a:p>
        </p:txBody>
      </p:sp>
    </p:spTree>
    <p:extLst>
      <p:ext uri="{BB962C8B-B14F-4D97-AF65-F5344CB8AC3E}">
        <p14:creationId xmlns:p14="http://schemas.microsoft.com/office/powerpoint/2010/main" val="1325334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fontScale="90000"/>
          </a:bodyPr>
          <a:lstStyle/>
          <a:p>
            <a:r>
              <a:rPr lang="en-US" dirty="0"/>
              <a:t>Introduction </a:t>
            </a:r>
            <a:r>
              <a:rPr lang="en-US" sz="3600" dirty="0"/>
              <a:t>(Slide 2 of 2)</a:t>
            </a:r>
          </a:p>
        </p:txBody>
      </p:sp>
      <p:sp>
        <p:nvSpPr>
          <p:cNvPr id="3" name="Content Placeholder 2"/>
          <p:cNvSpPr>
            <a:spLocks noGrp="1"/>
          </p:cNvSpPr>
          <p:nvPr>
            <p:ph idx="1"/>
          </p:nvPr>
        </p:nvSpPr>
        <p:spPr>
          <a:prstGeom prst="rect">
            <a:avLst/>
          </a:prstGeom>
          <a:ln>
            <a:noFill/>
          </a:ln>
        </p:spPr>
        <p:txBody>
          <a:bodyPr>
            <a:noAutofit/>
          </a:bodyPr>
          <a:lstStyle/>
          <a:p>
            <a:pPr marL="457200" indent="-222250" defTabSz="133350">
              <a:spcBef>
                <a:spcPts val="0"/>
              </a:spcBef>
            </a:pPr>
            <a:r>
              <a:rPr lang="en-US" sz="2600" b="1" dirty="0"/>
              <a:t>Probability distribution</a:t>
            </a:r>
            <a:r>
              <a:rPr lang="en-US" sz="2600" dirty="0"/>
              <a:t>: Represents not only the range of possible values but also the relative likelihood of various outcomes.</a:t>
            </a:r>
          </a:p>
          <a:p>
            <a:pPr marL="457200" indent="-222250" defTabSz="133350">
              <a:spcBef>
                <a:spcPts val="0"/>
              </a:spcBef>
            </a:pPr>
            <a:r>
              <a:rPr lang="en-US" sz="2600" dirty="0"/>
              <a:t>A simulation model extends the spreadsheet modeling approach by replacing the use of single values for parameters with a probability distribution of</a:t>
            </a:r>
            <a:r>
              <a:rPr lang="en-US" sz="2600" b="1" dirty="0"/>
              <a:t> </a:t>
            </a:r>
            <a:r>
              <a:rPr lang="en-US" sz="2600" dirty="0"/>
              <a:t>possible values.</a:t>
            </a:r>
          </a:p>
          <a:p>
            <a:pPr marL="457200" indent="-222250">
              <a:spcBef>
                <a:spcPts val="0"/>
              </a:spcBef>
            </a:pPr>
            <a:r>
              <a:rPr lang="en-US" sz="2600" dirty="0"/>
              <a:t>Parameters that are not known with a high degree of certainty are called random, or uncertain, variables.</a:t>
            </a:r>
          </a:p>
          <a:p>
            <a:pPr marL="457200" lvl="4" indent="-222250">
              <a:spcBef>
                <a:spcPts val="0"/>
              </a:spcBef>
            </a:pPr>
            <a:r>
              <a:rPr lang="en-US" sz="2600" dirty="0"/>
              <a:t>The values for </a:t>
            </a:r>
            <a:r>
              <a:rPr lang="en-US" sz="2600" b="1" dirty="0"/>
              <a:t>random variables </a:t>
            </a:r>
            <a:r>
              <a:rPr lang="en-US" sz="2600" dirty="0"/>
              <a:t>are randomly generated from the specified probability distributions.</a:t>
            </a:r>
          </a:p>
          <a:p>
            <a:pPr marL="457200" indent="-222250">
              <a:spcBef>
                <a:spcPts val="0"/>
              </a:spcBef>
            </a:pPr>
            <a:r>
              <a:rPr lang="en-US" sz="2600" dirty="0"/>
              <a:t>Simulation results help us to make decision recommendations for the </a:t>
            </a:r>
            <a:r>
              <a:rPr lang="en-US" sz="2600" b="1" dirty="0"/>
              <a:t>controllable inputs </a:t>
            </a:r>
            <a:r>
              <a:rPr lang="en-US" sz="2600" dirty="0"/>
              <a:t>that address not only the average output but also the </a:t>
            </a:r>
            <a:r>
              <a:rPr lang="en-US" sz="2600" i="1" dirty="0"/>
              <a:t>variability</a:t>
            </a:r>
            <a:r>
              <a:rPr lang="en-US" sz="2600" dirty="0"/>
              <a:t> of the output.</a:t>
            </a:r>
            <a:endParaRPr lang="en-US" dirty="0"/>
          </a:p>
          <a:p>
            <a:pPr marL="342900" indent="-342900">
              <a:spcBef>
                <a:spcPts val="0"/>
              </a:spcBef>
            </a:pPr>
            <a:endParaRPr lang="en-US" dirty="0"/>
          </a:p>
        </p:txBody>
      </p:sp>
    </p:spTree>
    <p:extLst>
      <p:ext uri="{BB962C8B-B14F-4D97-AF65-F5344CB8AC3E}">
        <p14:creationId xmlns:p14="http://schemas.microsoft.com/office/powerpoint/2010/main" val="9726279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10 of 39)</a:t>
            </a:r>
          </a:p>
        </p:txBody>
      </p:sp>
      <p:sp>
        <p:nvSpPr>
          <p:cNvPr id="4" name="Content Placeholder 3">
            <a:extLst>
              <a:ext uri="{FF2B5EF4-FFF2-40B4-BE49-F238E27FC236}">
                <a16:creationId xmlns="" xmlns:a16="http://schemas.microsoft.com/office/drawing/2014/main" id="{62538573-81BE-405F-AB69-9337928C720D}"/>
              </a:ext>
            </a:extLst>
          </p:cNvPr>
          <p:cNvSpPr>
            <a:spLocks noGrp="1"/>
          </p:cNvSpPr>
          <p:nvPr>
            <p:ph sz="quarter" idx="16"/>
          </p:nvPr>
        </p:nvSpPr>
        <p:spPr>
          <a:xfrm>
            <a:off x="838200" y="2043553"/>
            <a:ext cx="10515600" cy="683394"/>
          </a:xfrm>
        </p:spPr>
        <p:txBody>
          <a:bodyPr/>
          <a:lstStyle/>
          <a:p>
            <a:pPr marL="0" indent="0">
              <a:buNone/>
            </a:pPr>
            <a:r>
              <a:rPr lang="en-US" dirty="0"/>
              <a:t>Spreadsheet Model for Land Shark (cont.):</a:t>
            </a:r>
          </a:p>
        </p:txBody>
      </p:sp>
      <p:graphicFrame>
        <p:nvGraphicFramePr>
          <p:cNvPr id="8" name="Content Placeholder 7" descr="Consider the formula in cell C8, equals IF left parenthesis A 8 is greater than $ B $ 5, 0, B 8 times $ B $ 4 right parenthesis.">
            <a:extLst>
              <a:ext uri="{FF2B5EF4-FFF2-40B4-BE49-F238E27FC236}">
                <a16:creationId xmlns="" xmlns:a16="http://schemas.microsoft.com/office/drawing/2014/main" id="{DD9D22D8-5F63-4AC8-A5EF-15899BB5093D}"/>
              </a:ext>
            </a:extLst>
          </p:cNvPr>
          <p:cNvGraphicFramePr>
            <a:graphicFrameLocks noGrp="1" noChangeAspect="1"/>
          </p:cNvGraphicFramePr>
          <p:nvPr>
            <p:ph sz="quarter" idx="14"/>
            <p:extLst>
              <p:ext uri="{D42A27DB-BD31-4B8C-83A1-F6EECF244321}">
                <p14:modId xmlns:p14="http://schemas.microsoft.com/office/powerpoint/2010/main" val="3689720288"/>
              </p:ext>
            </p:extLst>
          </p:nvPr>
        </p:nvGraphicFramePr>
        <p:xfrm>
          <a:off x="1163510" y="2509017"/>
          <a:ext cx="7763738" cy="435859"/>
        </p:xfrm>
        <a:graphic>
          <a:graphicData uri="http://schemas.openxmlformats.org/presentationml/2006/ole">
            <mc:AlternateContent xmlns:mc="http://schemas.openxmlformats.org/markup-compatibility/2006">
              <mc:Choice xmlns:v="urn:schemas-microsoft-com:vml" Requires="v">
                <p:oleObj spid="_x0000_s152622" name="Equation" r:id="rId3" imgW="3619440" imgH="203040" progId="Equation.DSMT4">
                  <p:embed/>
                </p:oleObj>
              </mc:Choice>
              <mc:Fallback>
                <p:oleObj name="Equation" r:id="rId3" imgW="3619440" imgH="203040" progId="Equation.DSMT4">
                  <p:embed/>
                  <p:pic>
                    <p:nvPicPr>
                      <p:cNvPr id="7" name="Object 6">
                        <a:extLst>
                          <a:ext uri="{FF2B5EF4-FFF2-40B4-BE49-F238E27FC236}">
                            <a16:creationId xmlns="" xmlns:a16="http://schemas.microsoft.com/office/drawing/2014/main" id="{7E489E25-072E-41B9-9BAB-D07C291F70FB}"/>
                          </a:ext>
                        </a:extLst>
                      </p:cNvPr>
                      <p:cNvPicPr/>
                      <p:nvPr/>
                    </p:nvPicPr>
                    <p:blipFill>
                      <a:blip r:embed="rId4"/>
                      <a:stretch>
                        <a:fillRect/>
                      </a:stretch>
                    </p:blipFill>
                    <p:spPr>
                      <a:xfrm>
                        <a:off x="1163510" y="2509017"/>
                        <a:ext cx="7763738" cy="435859"/>
                      </a:xfrm>
                      <a:prstGeom prst="rect">
                        <a:avLst/>
                      </a:prstGeom>
                    </p:spPr>
                  </p:pic>
                </p:oleObj>
              </mc:Fallback>
            </mc:AlternateContent>
          </a:graphicData>
        </a:graphic>
      </p:graphicFrame>
      <p:sp>
        <p:nvSpPr>
          <p:cNvPr id="6" name="Text Placeholder 5">
            <a:extLst>
              <a:ext uri="{FF2B5EF4-FFF2-40B4-BE49-F238E27FC236}">
                <a16:creationId xmlns="" xmlns:a16="http://schemas.microsoft.com/office/drawing/2014/main" id="{80AD25D3-6B32-4813-8DC3-6B068A0F2894}"/>
              </a:ext>
            </a:extLst>
          </p:cNvPr>
          <p:cNvSpPr>
            <a:spLocks noGrp="1"/>
          </p:cNvSpPr>
          <p:nvPr>
            <p:ph sz="quarter" idx="15"/>
          </p:nvPr>
        </p:nvSpPr>
        <p:spPr>
          <a:xfrm>
            <a:off x="838200" y="2944876"/>
            <a:ext cx="10477327" cy="2461033"/>
          </a:xfrm>
        </p:spPr>
        <p:txBody>
          <a:bodyPr/>
          <a:lstStyle/>
          <a:p>
            <a:pPr marL="914400" lvl="1"/>
            <a:r>
              <a:rPr lang="en-US" dirty="0"/>
              <a:t>It compares the bid number in cell A8 to the number of bidders in cell B5 and if the bid number exceeds the number of bidders, a bid amount of $0 is calculated so that the bid is not considered.</a:t>
            </a:r>
          </a:p>
          <a:p>
            <a:pPr marL="914400" lvl="1"/>
            <a:r>
              <a:rPr lang="en-US" dirty="0"/>
              <a:t>Otherwise, the bid amount is calculated by multiplying the bid percentage (cell B8) by the estimated value of the property (cell B4).</a:t>
            </a:r>
          </a:p>
          <a:p>
            <a:pPr indent="0">
              <a:buNone/>
            </a:pPr>
            <a:r>
              <a:rPr lang="en-US" sz="2600" dirty="0"/>
              <a:t>Cell B18 contains Land Shark’s bid amount.</a:t>
            </a:r>
          </a:p>
          <a:p>
            <a:endParaRPr lang="en-US" dirty="0"/>
          </a:p>
        </p:txBody>
      </p:sp>
    </p:spTree>
    <p:extLst>
      <p:ext uri="{BB962C8B-B14F-4D97-AF65-F5344CB8AC3E}">
        <p14:creationId xmlns:p14="http://schemas.microsoft.com/office/powerpoint/2010/main" val="8374205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11 of 39)</a:t>
            </a:r>
          </a:p>
        </p:txBody>
      </p:sp>
      <p:sp>
        <p:nvSpPr>
          <p:cNvPr id="3" name="Content Placeholder 2"/>
          <p:cNvSpPr>
            <a:spLocks noGrp="1"/>
          </p:cNvSpPr>
          <p:nvPr>
            <p:ph sz="quarter" idx="16"/>
          </p:nvPr>
        </p:nvSpPr>
        <p:spPr>
          <a:xfrm>
            <a:off x="838200" y="1989259"/>
            <a:ext cx="10515600" cy="262240"/>
          </a:xfrm>
        </p:spPr>
        <p:txBody>
          <a:bodyPr/>
          <a:lstStyle/>
          <a:p>
            <a:pPr marL="0" indent="0">
              <a:buNone/>
            </a:pPr>
            <a:r>
              <a:rPr lang="en-US" dirty="0"/>
              <a:t>Spreadsheet Model for Land Shark (cont.):</a:t>
            </a:r>
          </a:p>
          <a:p>
            <a:pPr indent="0">
              <a:buNone/>
            </a:pPr>
            <a:r>
              <a:rPr lang="en-US" sz="2600" dirty="0"/>
              <a:t>Cell B19 computes the largest competing bid by taking the maximum value over the range C8:C15.</a:t>
            </a:r>
          </a:p>
        </p:txBody>
      </p:sp>
      <p:graphicFrame>
        <p:nvGraphicFramePr>
          <p:cNvPr id="12" name="Content Placeholder 11" descr="The logic equals IF left parenthesis B 18 is greater than B 19, 1, 0, right parenthesis in cell B 20 indicates that Land Shark wins the auction by returning the value of 1, and otherwise returning the value of 0 if Land Shark loses the auction.">
            <a:extLst>
              <a:ext uri="{FF2B5EF4-FFF2-40B4-BE49-F238E27FC236}">
                <a16:creationId xmlns="" xmlns:a16="http://schemas.microsoft.com/office/drawing/2014/main" id="{8351E1FA-46F3-424C-948F-98A9B3CC3FC4}"/>
              </a:ext>
            </a:extLst>
          </p:cNvPr>
          <p:cNvGraphicFramePr>
            <a:graphicFrameLocks noGrp="1" noChangeAspect="1"/>
          </p:cNvGraphicFramePr>
          <p:nvPr>
            <p:ph sz="quarter" idx="18"/>
            <p:extLst>
              <p:ext uri="{D42A27DB-BD31-4B8C-83A1-F6EECF244321}">
                <p14:modId xmlns:p14="http://schemas.microsoft.com/office/powerpoint/2010/main" val="2924440351"/>
              </p:ext>
            </p:extLst>
          </p:nvPr>
        </p:nvGraphicFramePr>
        <p:xfrm>
          <a:off x="1117278" y="3485668"/>
          <a:ext cx="9422779" cy="1143000"/>
        </p:xfrm>
        <a:graphic>
          <a:graphicData uri="http://schemas.openxmlformats.org/presentationml/2006/ole">
            <mc:AlternateContent xmlns:mc="http://schemas.openxmlformats.org/markup-compatibility/2006">
              <mc:Choice xmlns:v="urn:schemas-microsoft-com:vml" Requires="v">
                <p:oleObj spid="_x0000_s153688" name="Equation" r:id="rId3" imgW="4292280" imgH="520560" progId="Equation.DSMT4">
                  <p:embed/>
                </p:oleObj>
              </mc:Choice>
              <mc:Fallback>
                <p:oleObj name="Equation" r:id="rId3" imgW="4292280" imgH="520560" progId="Equation.DSMT4">
                  <p:embed/>
                  <p:pic>
                    <p:nvPicPr>
                      <p:cNvPr id="9" name="Object 8">
                        <a:extLst>
                          <a:ext uri="{FF2B5EF4-FFF2-40B4-BE49-F238E27FC236}">
                            <a16:creationId xmlns="" xmlns:a16="http://schemas.microsoft.com/office/drawing/2014/main" id="{573036CB-6713-4B4B-BD81-1A26292990C5}"/>
                          </a:ext>
                        </a:extLst>
                      </p:cNvPr>
                      <p:cNvPicPr/>
                      <p:nvPr/>
                    </p:nvPicPr>
                    <p:blipFill>
                      <a:blip r:embed="rId4"/>
                      <a:stretch>
                        <a:fillRect/>
                      </a:stretch>
                    </p:blipFill>
                    <p:spPr>
                      <a:xfrm>
                        <a:off x="1117278" y="3485668"/>
                        <a:ext cx="9422779" cy="1143000"/>
                      </a:xfrm>
                      <a:prstGeom prst="rect">
                        <a:avLst/>
                      </a:prstGeom>
                    </p:spPr>
                  </p:pic>
                </p:oleObj>
              </mc:Fallback>
            </mc:AlternateContent>
          </a:graphicData>
        </a:graphic>
      </p:graphicFrame>
      <p:graphicFrame>
        <p:nvGraphicFramePr>
          <p:cNvPr id="11" name="Content Placeholder 10" descr="The formula in cell B 21, equals B 20 times left parenthesis B 4 minus B 18 right parenthesis computes the return from the auction.">
            <a:extLst>
              <a:ext uri="{FF2B5EF4-FFF2-40B4-BE49-F238E27FC236}">
                <a16:creationId xmlns="" xmlns:a16="http://schemas.microsoft.com/office/drawing/2014/main" id="{9F6F467E-5780-4DA0-9204-96E3F0C0B07F}"/>
              </a:ext>
            </a:extLst>
          </p:cNvPr>
          <p:cNvGraphicFramePr>
            <a:graphicFrameLocks noGrp="1" noChangeAspect="1"/>
          </p:cNvGraphicFramePr>
          <p:nvPr>
            <p:ph sz="quarter" idx="17"/>
            <p:extLst>
              <p:ext uri="{D42A27DB-BD31-4B8C-83A1-F6EECF244321}">
                <p14:modId xmlns:p14="http://schemas.microsoft.com/office/powerpoint/2010/main" val="1959120408"/>
              </p:ext>
            </p:extLst>
          </p:nvPr>
        </p:nvGraphicFramePr>
        <p:xfrm>
          <a:off x="1127591" y="4869672"/>
          <a:ext cx="9192066" cy="756994"/>
        </p:xfrm>
        <a:graphic>
          <a:graphicData uri="http://schemas.openxmlformats.org/presentationml/2006/ole">
            <mc:AlternateContent xmlns:mc="http://schemas.openxmlformats.org/markup-compatibility/2006">
              <mc:Choice xmlns:v="urn:schemas-microsoft-com:vml" Requires="v">
                <p:oleObj spid="_x0000_s153689" name="Equation" r:id="rId5" imgW="4317840" imgH="355320" progId="Equation.DSMT4">
                  <p:embed/>
                </p:oleObj>
              </mc:Choice>
              <mc:Fallback>
                <p:oleObj name="Equation" r:id="rId5" imgW="4317840" imgH="355320" progId="Equation.DSMT4">
                  <p:embed/>
                  <p:pic>
                    <p:nvPicPr>
                      <p:cNvPr id="10" name="Object 9">
                        <a:extLst>
                          <a:ext uri="{FF2B5EF4-FFF2-40B4-BE49-F238E27FC236}">
                            <a16:creationId xmlns="" xmlns:a16="http://schemas.microsoft.com/office/drawing/2014/main" id="{54609319-26C3-459E-BF47-122B29F27DDC}"/>
                          </a:ext>
                        </a:extLst>
                      </p:cNvPr>
                      <p:cNvPicPr/>
                      <p:nvPr/>
                    </p:nvPicPr>
                    <p:blipFill>
                      <a:blip r:embed="rId6"/>
                      <a:stretch>
                        <a:fillRect/>
                      </a:stretch>
                    </p:blipFill>
                    <p:spPr>
                      <a:xfrm>
                        <a:off x="1127591" y="4869672"/>
                        <a:ext cx="9192066" cy="756994"/>
                      </a:xfrm>
                      <a:prstGeom prst="rect">
                        <a:avLst/>
                      </a:prstGeom>
                    </p:spPr>
                  </p:pic>
                </p:oleObj>
              </mc:Fallback>
            </mc:AlternateContent>
          </a:graphicData>
        </a:graphic>
      </p:graphicFrame>
    </p:spTree>
    <p:extLst>
      <p:ext uri="{BB962C8B-B14F-4D97-AF65-F5344CB8AC3E}">
        <p14:creationId xmlns:p14="http://schemas.microsoft.com/office/powerpoint/2010/main" val="32542466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12 of 39)</a:t>
            </a:r>
          </a:p>
        </p:txBody>
      </p:sp>
      <p:sp>
        <p:nvSpPr>
          <p:cNvPr id="3" name="Content Placeholder 2"/>
          <p:cNvSpPr>
            <a:spLocks noGrp="1"/>
          </p:cNvSpPr>
          <p:nvPr>
            <p:ph idx="1"/>
          </p:nvPr>
        </p:nvSpPr>
        <p:spPr>
          <a:xfrm>
            <a:off x="838200" y="2050868"/>
            <a:ext cx="10515600" cy="4000213"/>
          </a:xfrm>
        </p:spPr>
        <p:txBody>
          <a:bodyPr/>
          <a:lstStyle/>
          <a:p>
            <a:pPr marL="0" indent="0">
              <a:buNone/>
            </a:pPr>
            <a:r>
              <a:rPr lang="en-US" dirty="0"/>
              <a:t>Generating Values for Land Shark’s Random Variables:</a:t>
            </a:r>
          </a:p>
          <a:p>
            <a:pPr marL="457200"/>
            <a:r>
              <a:rPr lang="en-US" sz="2600" dirty="0"/>
              <a:t>In the Land Shark simulation model, there are uncertain quantities:</a:t>
            </a:r>
          </a:p>
          <a:p>
            <a:pPr marL="914400" lvl="1"/>
            <a:r>
              <a:rPr lang="en-US" dirty="0"/>
              <a:t>The number of competing bidders.</a:t>
            </a:r>
          </a:p>
          <a:p>
            <a:pPr marL="914400" lvl="1"/>
            <a:r>
              <a:rPr lang="en-US" dirty="0"/>
              <a:t>How much the competitors will bid (as a percentage of property’s value).</a:t>
            </a:r>
          </a:p>
          <a:p>
            <a:pPr marL="457200"/>
            <a:r>
              <a:rPr lang="en-US" sz="2600" dirty="0"/>
              <a:t>To specify probability distributions for uncertain quantities, or random variables, first consider the number of bidders.</a:t>
            </a:r>
          </a:p>
          <a:p>
            <a:pPr marL="914400" lvl="1"/>
            <a:r>
              <a:rPr lang="en-US" dirty="0"/>
              <a:t>Frequency distribution shown in Figure 11.18.</a:t>
            </a:r>
          </a:p>
          <a:p>
            <a:pPr marL="914400" lvl="1"/>
            <a:r>
              <a:rPr lang="en-US" dirty="0"/>
              <a:t>Has ranged from two to eight over the past 56 auctions.</a:t>
            </a:r>
          </a:p>
        </p:txBody>
      </p:sp>
    </p:spTree>
    <p:extLst>
      <p:ext uri="{BB962C8B-B14F-4D97-AF65-F5344CB8AC3E}">
        <p14:creationId xmlns:p14="http://schemas.microsoft.com/office/powerpoint/2010/main" val="42097219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13 of 39)</a:t>
            </a:r>
          </a:p>
        </p:txBody>
      </p:sp>
      <p:sp>
        <p:nvSpPr>
          <p:cNvPr id="3" name="Content Placeholder 2"/>
          <p:cNvSpPr>
            <a:spLocks noGrp="1"/>
          </p:cNvSpPr>
          <p:nvPr>
            <p:ph sz="quarter" idx="14"/>
          </p:nvPr>
        </p:nvSpPr>
        <p:spPr>
          <a:xfrm>
            <a:off x="838199" y="2050869"/>
            <a:ext cx="10515599" cy="1151452"/>
          </a:xfrm>
        </p:spPr>
        <p:txBody>
          <a:bodyPr/>
          <a:lstStyle/>
          <a:p>
            <a:pPr marL="0" indent="0">
              <a:buNone/>
            </a:pPr>
            <a:r>
              <a:rPr lang="en-US" dirty="0"/>
              <a:t>Generating Values for Land Shark’s Random Variables (cont.):</a:t>
            </a:r>
          </a:p>
          <a:p>
            <a:pPr marL="457200"/>
            <a:r>
              <a:rPr lang="en-US" sz="2600" dirty="0"/>
              <a:t>Figure 11.18 suggests that the relative likelihood of different values for the number of bidders appears to be equal.</a:t>
            </a:r>
          </a:p>
          <a:p>
            <a:pPr marL="457200"/>
            <a:r>
              <a:rPr lang="en-US" sz="2600" dirty="0"/>
              <a:t>Thus, Land Shark decides to use an integer uniform distribution in which the number of bidders is equally likely to be 2, 3, 4, 5, 6, 7, or 8.</a:t>
            </a:r>
          </a:p>
          <a:p>
            <a:pPr marL="457200"/>
            <a:r>
              <a:rPr lang="en-US" sz="2600" dirty="0"/>
              <a:t>To generate a value for a random variable characterized by an integer uniform distribution, the following Excel formula is used:</a:t>
            </a:r>
          </a:p>
        </p:txBody>
      </p:sp>
      <p:pic>
        <p:nvPicPr>
          <p:cNvPr id="7" name="Picture Placeholder 6" descr="Value of integer uniform random variable = RAND BETWEEN, open parenthesis, lower integer value, comma, upper integer value, close parenthesis.">
            <a:extLst>
              <a:ext uri="{FF2B5EF4-FFF2-40B4-BE49-F238E27FC236}">
                <a16:creationId xmlns="" xmlns:a16="http://schemas.microsoft.com/office/drawing/2014/main" id="{577ED766-9587-4C28-8594-A4D98D842EBF}"/>
              </a:ext>
            </a:extLst>
          </p:cNvPr>
          <p:cNvPicPr>
            <a:picLocks noGrp="1" noChangeAspect="1"/>
          </p:cNvPicPr>
          <p:nvPr>
            <p:ph sz="quarter" idx="15"/>
          </p:nvPr>
        </p:nvPicPr>
        <p:blipFill rotWithShape="1">
          <a:blip r:embed="rId2"/>
          <a:srcRect r="8897" b="4811"/>
          <a:stretch/>
        </p:blipFill>
        <p:spPr>
          <a:xfrm>
            <a:off x="838198" y="5114043"/>
            <a:ext cx="9579966" cy="867032"/>
          </a:xfrm>
          <a:prstGeom prst="rect">
            <a:avLst/>
          </a:prstGeom>
        </p:spPr>
      </p:pic>
    </p:spTree>
    <p:extLst>
      <p:ext uri="{BB962C8B-B14F-4D97-AF65-F5344CB8AC3E}">
        <p14:creationId xmlns:p14="http://schemas.microsoft.com/office/powerpoint/2010/main" val="25411617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Autofit/>
          </a:bodyPr>
          <a:lstStyle/>
          <a:p>
            <a:r>
              <a:rPr lang="en-US" dirty="0"/>
              <a:t>Simulation Modeling for Land Shark Inc. </a:t>
            </a:r>
            <a:br>
              <a:rPr lang="en-US" dirty="0"/>
            </a:br>
            <a:r>
              <a:rPr lang="en-US" sz="3600" dirty="0"/>
              <a:t>(Slide 14 of 39)</a:t>
            </a:r>
            <a:endParaRPr lang="en-US" dirty="0"/>
          </a:p>
        </p:txBody>
      </p:sp>
      <p:sp>
        <p:nvSpPr>
          <p:cNvPr id="3" name="Text Placeholder 2">
            <a:extLst>
              <a:ext uri="{FF2B5EF4-FFF2-40B4-BE49-F238E27FC236}">
                <a16:creationId xmlns="" xmlns:a16="http://schemas.microsoft.com/office/drawing/2014/main" id="{EAEBF689-E83D-4B62-9004-1E21FB7D5A25}"/>
              </a:ext>
            </a:extLst>
          </p:cNvPr>
          <p:cNvSpPr>
            <a:spLocks noGrp="1"/>
          </p:cNvSpPr>
          <p:nvPr>
            <p:ph sz="half" idx="1"/>
          </p:nvPr>
        </p:nvSpPr>
        <p:spPr>
          <a:xfrm>
            <a:off x="838200" y="2137282"/>
            <a:ext cx="5181600" cy="3897757"/>
          </a:xfrm>
        </p:spPr>
        <p:txBody>
          <a:bodyPr/>
          <a:lstStyle/>
          <a:p>
            <a:pPr marL="0" indent="0">
              <a:buNone/>
            </a:pPr>
            <a:r>
              <a:rPr lang="en-US" dirty="0"/>
              <a:t>Figure 11.18: Frequency Distribution of Number of Bidders in 56 Previous Auctions</a:t>
            </a:r>
          </a:p>
        </p:txBody>
      </p:sp>
      <p:pic>
        <p:nvPicPr>
          <p:cNvPr id="8" name="Picture Placeholder 7" descr="A bar chart is drawn with Number of bidders ranging 0 to 9 at intervals of 1 versus Frequency ranging 0 to 8 at intervals of 1. The data displayed in the bar chart are as follows: 2, 8; 3, 8; 4, 8; 5, 8; 6, 8; 7, 8; and 8, 8.">
            <a:extLst>
              <a:ext uri="{FF2B5EF4-FFF2-40B4-BE49-F238E27FC236}">
                <a16:creationId xmlns="" xmlns:a16="http://schemas.microsoft.com/office/drawing/2014/main" id="{5DC52BF8-26FC-43B9-8D6A-CD7931C7A54E}"/>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3447" t="16764" r="15031" b="8702"/>
          <a:stretch/>
        </p:blipFill>
        <p:spPr>
          <a:xfrm>
            <a:off x="6243890" y="1996530"/>
            <a:ext cx="5109910" cy="3672749"/>
          </a:xfrm>
        </p:spPr>
      </p:pic>
    </p:spTree>
    <p:extLst>
      <p:ext uri="{BB962C8B-B14F-4D97-AF65-F5344CB8AC3E}">
        <p14:creationId xmlns:p14="http://schemas.microsoft.com/office/powerpoint/2010/main" val="21712687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15 of 39)</a:t>
            </a:r>
          </a:p>
        </p:txBody>
      </p:sp>
      <p:sp>
        <p:nvSpPr>
          <p:cNvPr id="3" name="Content Placeholder 2"/>
          <p:cNvSpPr>
            <a:spLocks noGrp="1"/>
          </p:cNvSpPr>
          <p:nvPr>
            <p:ph idx="1"/>
          </p:nvPr>
        </p:nvSpPr>
        <p:spPr>
          <a:xfrm>
            <a:off x="838199" y="2050868"/>
            <a:ext cx="11101251" cy="4000213"/>
          </a:xfrm>
        </p:spPr>
        <p:txBody>
          <a:bodyPr>
            <a:noAutofit/>
          </a:bodyPr>
          <a:lstStyle/>
          <a:p>
            <a:pPr marL="0" indent="0">
              <a:buNone/>
            </a:pPr>
            <a:r>
              <a:rPr lang="en-US" dirty="0"/>
              <a:t>Generating Values for Land Shark’s Random Variables (cont.):</a:t>
            </a:r>
          </a:p>
          <a:p>
            <a:pPr marL="457200"/>
            <a:r>
              <a:rPr lang="en-US" sz="2600" dirty="0"/>
              <a:t>For Land Shark, the lower integer value is 2 and the upper value is 8.</a:t>
            </a:r>
          </a:p>
          <a:p>
            <a:pPr marL="457200"/>
            <a:r>
              <a:rPr lang="en-US" sz="2600" dirty="0"/>
              <a:t>Applying equation (11.8), enter the formula RANDBETWEEN(2, 8) into cell B5.</a:t>
            </a:r>
          </a:p>
          <a:p>
            <a:pPr marL="457200"/>
            <a:r>
              <a:rPr lang="en-US" sz="2600" dirty="0"/>
              <a:t>Each competitor’s bid fraction is also a random variable.</a:t>
            </a:r>
          </a:p>
          <a:p>
            <a:pPr marL="457200"/>
            <a:r>
              <a:rPr lang="en-US" sz="2600" dirty="0"/>
              <a:t>From the past 56 auctions, there has been a total of 280 observations of how competitors have bid.</a:t>
            </a:r>
          </a:p>
          <a:p>
            <a:pPr marL="457200"/>
            <a:r>
              <a:rPr lang="en-US" sz="2600" dirty="0"/>
              <a:t>Figure 11.19 contains a histogram of the bid amount data grouped into 13 bins.</a:t>
            </a:r>
          </a:p>
        </p:txBody>
      </p:sp>
    </p:spTree>
    <p:extLst>
      <p:ext uri="{BB962C8B-B14F-4D97-AF65-F5344CB8AC3E}">
        <p14:creationId xmlns:p14="http://schemas.microsoft.com/office/powerpoint/2010/main" val="8421481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Autofit/>
          </a:bodyPr>
          <a:lstStyle/>
          <a:p>
            <a:r>
              <a:rPr lang="en-US" dirty="0"/>
              <a:t>Simulation Modeling for Land Shark Inc. </a:t>
            </a:r>
            <a:br>
              <a:rPr lang="en-US" dirty="0"/>
            </a:br>
            <a:r>
              <a:rPr lang="en-US" sz="3600" dirty="0"/>
              <a:t>(Slide 16 of 39)</a:t>
            </a:r>
            <a:endParaRPr lang="en-US" dirty="0"/>
          </a:p>
        </p:txBody>
      </p:sp>
      <p:sp>
        <p:nvSpPr>
          <p:cNvPr id="3" name="Text Placeholder 2">
            <a:extLst>
              <a:ext uri="{FF2B5EF4-FFF2-40B4-BE49-F238E27FC236}">
                <a16:creationId xmlns="" xmlns:a16="http://schemas.microsoft.com/office/drawing/2014/main" id="{89D27260-6FD7-44C7-817C-891C822A3D12}"/>
              </a:ext>
            </a:extLst>
          </p:cNvPr>
          <p:cNvSpPr>
            <a:spLocks noGrp="1"/>
          </p:cNvSpPr>
          <p:nvPr>
            <p:ph sz="half" idx="1"/>
          </p:nvPr>
        </p:nvSpPr>
        <p:spPr>
          <a:xfrm>
            <a:off x="838200" y="2050868"/>
            <a:ext cx="4217126" cy="3984171"/>
          </a:xfrm>
        </p:spPr>
        <p:txBody>
          <a:bodyPr/>
          <a:lstStyle/>
          <a:p>
            <a:pPr marL="0" indent="0">
              <a:buNone/>
            </a:pPr>
            <a:r>
              <a:rPr lang="en-US" dirty="0"/>
              <a:t>Figure 11.19: Frequency Distribution of 280 Bid Fractions in 56 Previous Auctions</a:t>
            </a:r>
          </a:p>
        </p:txBody>
      </p:sp>
      <p:pic>
        <p:nvPicPr>
          <p:cNvPr id="8" name="Picture Placeholder 7" descr="A bar chart is drawn with Bid amount of bidders ranging 0.650 to 0.95 at intervals of 0.025 versus Frequency ranging 0 to 60 at intervals of 10. The data displayed in the bar chart are as follows: less than 0.650, 1; 0.65–0.675, 3; 0.675–0.7, 0; 0.7–0.725, 4; 0.725–0.75, 4; 0.75–0.775, 15; 0.775–0.8, 23; 0.8–0.825, 38; 0.825–0.85, 38; 0.85–0.875, 48; 0.875–0.9, 58; 0.9–0.925, 27; 0.925–0.95, 24. All values are estimated.">
            <a:extLst>
              <a:ext uri="{FF2B5EF4-FFF2-40B4-BE49-F238E27FC236}">
                <a16:creationId xmlns="" xmlns:a16="http://schemas.microsoft.com/office/drawing/2014/main" id="{4AD328D0-61EB-4ECD-B970-6DC3872FB2E0}"/>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6521" t="17881" r="15869" b="8431"/>
          <a:stretch/>
        </p:blipFill>
        <p:spPr>
          <a:xfrm>
            <a:off x="6059255" y="2050868"/>
            <a:ext cx="5294545" cy="3566160"/>
          </a:xfrm>
        </p:spPr>
      </p:pic>
    </p:spTree>
    <p:extLst>
      <p:ext uri="{BB962C8B-B14F-4D97-AF65-F5344CB8AC3E}">
        <p14:creationId xmlns:p14="http://schemas.microsoft.com/office/powerpoint/2010/main" val="26793536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17 of 39)</a:t>
            </a:r>
          </a:p>
        </p:txBody>
      </p:sp>
      <p:sp>
        <p:nvSpPr>
          <p:cNvPr id="3" name="Content Placeholder 2"/>
          <p:cNvSpPr>
            <a:spLocks noGrp="1"/>
          </p:cNvSpPr>
          <p:nvPr>
            <p:ph idx="1"/>
          </p:nvPr>
        </p:nvSpPr>
        <p:spPr>
          <a:xfrm>
            <a:off x="838200" y="2050868"/>
            <a:ext cx="10515600" cy="4000213"/>
          </a:xfrm>
        </p:spPr>
        <p:txBody>
          <a:bodyPr>
            <a:noAutofit/>
          </a:bodyPr>
          <a:lstStyle/>
          <a:p>
            <a:pPr marL="0" indent="0">
              <a:buNone/>
            </a:pPr>
            <a:r>
              <a:rPr lang="en-US" dirty="0"/>
              <a:t>Generating Values for Land Shark’s Random Variables (cont.):</a:t>
            </a:r>
          </a:p>
          <a:p>
            <a:pPr marL="457200"/>
            <a:r>
              <a:rPr lang="en-US" sz="2600" dirty="0"/>
              <a:t>There are several ways to use the 280 bid amount observations as a basis for simulating bid amount values in the spreadsheet model.</a:t>
            </a:r>
          </a:p>
          <a:p>
            <a:pPr marL="457200"/>
            <a:r>
              <a:rPr lang="en-US" sz="2600" dirty="0"/>
              <a:t>Could use Figure 11.19 as the basis for choosing a discrete probability distribution to represent this uncertain value.</a:t>
            </a:r>
          </a:p>
          <a:p>
            <a:pPr marL="914400" lvl="1"/>
            <a:r>
              <a:rPr lang="en-US" dirty="0"/>
              <a:t>Such a discrete probability distribution would result in a loss of information, as only bid percentages of, say, 0.65, 0.675, 0.70, 0.725, 0.75, 0.775, 0.80, 0.825, 0.85, 0.875, 0.90, 0.925, and 0.95 would be possible.</a:t>
            </a:r>
          </a:p>
          <a:p>
            <a:pPr marL="914400" lvl="1"/>
            <a:r>
              <a:rPr lang="en-US" dirty="0"/>
              <a:t>From the 280 observations, the bid percentages take on many values between the minimum of 0.645 and the maximum of 0.947.</a:t>
            </a:r>
          </a:p>
        </p:txBody>
      </p:sp>
    </p:spTree>
    <p:extLst>
      <p:ext uri="{BB962C8B-B14F-4D97-AF65-F5344CB8AC3E}">
        <p14:creationId xmlns:p14="http://schemas.microsoft.com/office/powerpoint/2010/main" val="7165575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18 of 39)</a:t>
            </a:r>
          </a:p>
        </p:txBody>
      </p:sp>
      <p:sp>
        <p:nvSpPr>
          <p:cNvPr id="3" name="Content Placeholder 2"/>
          <p:cNvSpPr>
            <a:spLocks noGrp="1"/>
          </p:cNvSpPr>
          <p:nvPr>
            <p:ph idx="1"/>
          </p:nvPr>
        </p:nvSpPr>
        <p:spPr>
          <a:xfrm>
            <a:off x="838200" y="2050868"/>
            <a:ext cx="10515600" cy="4000213"/>
          </a:xfrm>
        </p:spPr>
        <p:txBody>
          <a:bodyPr>
            <a:noAutofit/>
          </a:bodyPr>
          <a:lstStyle/>
          <a:p>
            <a:pPr marL="0" indent="0">
              <a:buNone/>
            </a:pPr>
            <a:r>
              <a:rPr lang="en-US" dirty="0"/>
              <a:t>Generating Values for Land Shark’s Random Variables (cont.):</a:t>
            </a:r>
          </a:p>
          <a:p>
            <a:pPr marL="457200"/>
            <a:r>
              <a:rPr lang="en-US" sz="2600" dirty="0"/>
              <a:t>Two other primary alternatives are to:</a:t>
            </a:r>
          </a:p>
          <a:p>
            <a:pPr marL="914400" lvl="1"/>
            <a:r>
              <a:rPr lang="en-US" dirty="0"/>
              <a:t>Directly sample from the 280 observations to generate values for simulation trials.</a:t>
            </a:r>
          </a:p>
          <a:p>
            <a:pPr marL="914400" lvl="1"/>
            <a:r>
              <a:rPr lang="en-US" dirty="0"/>
              <a:t>To fit a continuous probability distribution based on the 280 observations.</a:t>
            </a:r>
          </a:p>
          <a:p>
            <a:pPr marL="457200"/>
            <a:r>
              <a:rPr lang="en-US" sz="2600" dirty="0"/>
              <a:t>Directly sampling from data is a good modeling choice if Land Shark believes that these 280 bid fraction values are an accurate representation of the distribution of future bids.</a:t>
            </a:r>
          </a:p>
        </p:txBody>
      </p:sp>
    </p:spTree>
    <p:extLst>
      <p:ext uri="{BB962C8B-B14F-4D97-AF65-F5344CB8AC3E}">
        <p14:creationId xmlns:p14="http://schemas.microsoft.com/office/powerpoint/2010/main" val="2674749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19 of 39)</a:t>
            </a:r>
          </a:p>
        </p:txBody>
      </p:sp>
      <p:sp>
        <p:nvSpPr>
          <p:cNvPr id="4" name="Content Placeholder 3">
            <a:extLst>
              <a:ext uri="{FF2B5EF4-FFF2-40B4-BE49-F238E27FC236}">
                <a16:creationId xmlns="" xmlns:a16="http://schemas.microsoft.com/office/drawing/2014/main" id="{998904BB-278B-4C53-BAD0-C40E6786708E}"/>
              </a:ext>
            </a:extLst>
          </p:cNvPr>
          <p:cNvSpPr>
            <a:spLocks noGrp="1"/>
          </p:cNvSpPr>
          <p:nvPr>
            <p:ph sz="quarter" idx="16"/>
          </p:nvPr>
        </p:nvSpPr>
        <p:spPr>
          <a:xfrm>
            <a:off x="838200" y="2102337"/>
            <a:ext cx="10515600" cy="954372"/>
          </a:xfrm>
        </p:spPr>
        <p:txBody>
          <a:bodyPr/>
          <a:lstStyle/>
          <a:p>
            <a:pPr marL="0" indent="0">
              <a:buNone/>
            </a:pPr>
            <a:r>
              <a:rPr lang="en-US" dirty="0"/>
              <a:t>Generating Values for Land Shark’s Random Variables (cont.):</a:t>
            </a:r>
          </a:p>
          <a:p>
            <a:pPr marL="457200"/>
            <a:r>
              <a:rPr lang="en-US" sz="2400" dirty="0"/>
              <a:t>To simulate the bids for the upcoming auction, randomly select a value from one of these 280 bid values.</a:t>
            </a:r>
          </a:p>
        </p:txBody>
      </p:sp>
      <p:graphicFrame>
        <p:nvGraphicFramePr>
          <p:cNvPr id="9" name="Content Placeholder 8" descr="equals v lookup left parenthesis RAND BETWEEN left parenthesis 1, 280 right parenthesis, Bid List exclamation point $ A $ 2 colon $ B $ 281, 2, FALSE right parenthesis">
            <a:extLst>
              <a:ext uri="{FF2B5EF4-FFF2-40B4-BE49-F238E27FC236}">
                <a16:creationId xmlns="" xmlns:a16="http://schemas.microsoft.com/office/drawing/2014/main" id="{E111D5B2-089C-4F63-AFEB-BAEB36389061}"/>
              </a:ext>
            </a:extLst>
          </p:cNvPr>
          <p:cNvGraphicFramePr>
            <a:graphicFrameLocks noGrp="1" noChangeAspect="1"/>
          </p:cNvGraphicFramePr>
          <p:nvPr>
            <p:ph sz="quarter" idx="14"/>
            <p:extLst>
              <p:ext uri="{D42A27DB-BD31-4B8C-83A1-F6EECF244321}">
                <p14:modId xmlns:p14="http://schemas.microsoft.com/office/powerpoint/2010/main" val="3097629821"/>
              </p:ext>
            </p:extLst>
          </p:nvPr>
        </p:nvGraphicFramePr>
        <p:xfrm>
          <a:off x="1710888" y="3429000"/>
          <a:ext cx="8770224" cy="425223"/>
        </p:xfrm>
        <a:graphic>
          <a:graphicData uri="http://schemas.openxmlformats.org/presentationml/2006/ole">
            <mc:AlternateContent xmlns:mc="http://schemas.openxmlformats.org/markup-compatibility/2006">
              <mc:Choice xmlns:v="urn:schemas-microsoft-com:vml" Requires="v">
                <p:oleObj spid="_x0000_s154668" name="Equation" r:id="rId4" imgW="4190760" imgH="203040" progId="Equation.DSMT4">
                  <p:embed/>
                </p:oleObj>
              </mc:Choice>
              <mc:Fallback>
                <p:oleObj name="Equation" r:id="rId4" imgW="4190760" imgH="203040" progId="Equation.DSMT4">
                  <p:embed/>
                  <p:pic>
                    <p:nvPicPr>
                      <p:cNvPr id="8" name="Object 7">
                        <a:extLst>
                          <a:ext uri="{FF2B5EF4-FFF2-40B4-BE49-F238E27FC236}">
                            <a16:creationId xmlns="" xmlns:a16="http://schemas.microsoft.com/office/drawing/2014/main" id="{C9F47953-7150-4316-B218-868F98433753}"/>
                          </a:ext>
                        </a:extLst>
                      </p:cNvPr>
                      <p:cNvPicPr/>
                      <p:nvPr/>
                    </p:nvPicPr>
                    <p:blipFill>
                      <a:blip r:embed="rId5"/>
                      <a:stretch>
                        <a:fillRect/>
                      </a:stretch>
                    </p:blipFill>
                    <p:spPr>
                      <a:xfrm>
                        <a:off x="1710888" y="3429000"/>
                        <a:ext cx="8770224" cy="425223"/>
                      </a:xfrm>
                      <a:prstGeom prst="rect">
                        <a:avLst/>
                      </a:prstGeom>
                    </p:spPr>
                  </p:pic>
                </p:oleObj>
              </mc:Fallback>
            </mc:AlternateContent>
          </a:graphicData>
        </a:graphic>
      </p:graphicFrame>
      <p:sp>
        <p:nvSpPr>
          <p:cNvPr id="7" name="Text Placeholder 6">
            <a:extLst>
              <a:ext uri="{FF2B5EF4-FFF2-40B4-BE49-F238E27FC236}">
                <a16:creationId xmlns="" xmlns:a16="http://schemas.microsoft.com/office/drawing/2014/main" id="{9BAE8D86-2E63-4DCF-9D59-76AF9B6A66BC}"/>
              </a:ext>
            </a:extLst>
          </p:cNvPr>
          <p:cNvSpPr>
            <a:spLocks noGrp="1"/>
          </p:cNvSpPr>
          <p:nvPr>
            <p:ph sz="quarter" idx="15"/>
          </p:nvPr>
        </p:nvSpPr>
        <p:spPr>
          <a:xfrm>
            <a:off x="838200" y="3952204"/>
            <a:ext cx="10515600" cy="1184275"/>
          </a:xfrm>
        </p:spPr>
        <p:txBody>
          <a:bodyPr/>
          <a:lstStyle/>
          <a:p>
            <a:pPr marL="457200"/>
            <a:r>
              <a:rPr lang="en-US" sz="2400" dirty="0"/>
              <a:t>Resampling empirical data is a good approach only when the data adequately represent the range of possible values and the distribution of values across this range.</a:t>
            </a:r>
          </a:p>
          <a:p>
            <a:pPr marL="457200"/>
            <a:r>
              <a:rPr lang="en-US" sz="2400" dirty="0"/>
              <a:t>If sample data do not adequately describe possible values, may be more appropriate to identify a probability distribution that fits the data.</a:t>
            </a:r>
          </a:p>
        </p:txBody>
      </p:sp>
    </p:spTree>
    <p:extLst>
      <p:ext uri="{BB962C8B-B14F-4D97-AF65-F5344CB8AC3E}">
        <p14:creationId xmlns:p14="http://schemas.microsoft.com/office/powerpoint/2010/main" val="521977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Analysis for Sanotronics LLC</a:t>
            </a:r>
          </a:p>
        </p:txBody>
      </p:sp>
      <p:sp>
        <p:nvSpPr>
          <p:cNvPr id="3" name="Text Placeholder 2"/>
          <p:cNvSpPr>
            <a:spLocks noGrp="1"/>
          </p:cNvSpPr>
          <p:nvPr>
            <p:ph type="body" idx="1"/>
          </p:nvPr>
        </p:nvSpPr>
        <p:spPr/>
        <p:txBody>
          <a:bodyPr numCol="2">
            <a:noAutofit/>
          </a:bodyPr>
          <a:lstStyle/>
          <a:p>
            <a:pPr>
              <a:spcBef>
                <a:spcPts val="600"/>
              </a:spcBef>
            </a:pPr>
            <a:r>
              <a:rPr lang="en-US" sz="2300" dirty="0"/>
              <a:t>Base-Case Scenario</a:t>
            </a:r>
          </a:p>
          <a:p>
            <a:pPr>
              <a:spcBef>
                <a:spcPts val="600"/>
              </a:spcBef>
            </a:pPr>
            <a:r>
              <a:rPr lang="en-US" sz="2300" dirty="0"/>
              <a:t>Worst-Case Scenario</a:t>
            </a:r>
          </a:p>
          <a:p>
            <a:pPr>
              <a:spcBef>
                <a:spcPts val="600"/>
              </a:spcBef>
            </a:pPr>
            <a:r>
              <a:rPr lang="en-US" sz="2300" dirty="0"/>
              <a:t>Best-Case Scenario</a:t>
            </a:r>
          </a:p>
          <a:p>
            <a:pPr>
              <a:spcBef>
                <a:spcPts val="600"/>
              </a:spcBef>
            </a:pPr>
            <a:r>
              <a:rPr lang="en-US" sz="2300" dirty="0"/>
              <a:t>Sanotronics Spreadsheet Model</a:t>
            </a:r>
          </a:p>
          <a:p>
            <a:pPr>
              <a:spcBef>
                <a:spcPts val="600"/>
              </a:spcBef>
            </a:pPr>
            <a:r>
              <a:rPr lang="en-US" sz="2300" dirty="0"/>
              <a:t>Use of Probability Distributions to Represent Random Variables</a:t>
            </a:r>
          </a:p>
          <a:p>
            <a:pPr>
              <a:spcBef>
                <a:spcPts val="600"/>
              </a:spcBef>
            </a:pPr>
            <a:r>
              <a:rPr lang="en-US" sz="2300" dirty="0"/>
              <a:t>Generating Values for Random Variables with Excel</a:t>
            </a:r>
          </a:p>
          <a:p>
            <a:pPr>
              <a:spcBef>
                <a:spcPts val="600"/>
              </a:spcBef>
            </a:pPr>
            <a:r>
              <a:rPr lang="en-US" sz="2300" dirty="0"/>
              <a:t>Executing Simulation Trials with Excel</a:t>
            </a:r>
          </a:p>
          <a:p>
            <a:pPr>
              <a:spcBef>
                <a:spcPts val="600"/>
              </a:spcBef>
            </a:pPr>
            <a:r>
              <a:rPr lang="en-US" sz="2300" dirty="0"/>
              <a:t>Measuring and Analyzing Simulation Output</a:t>
            </a:r>
          </a:p>
        </p:txBody>
      </p:sp>
    </p:spTree>
    <p:extLst>
      <p:ext uri="{BB962C8B-B14F-4D97-AF65-F5344CB8AC3E}">
        <p14:creationId xmlns:p14="http://schemas.microsoft.com/office/powerpoint/2010/main" val="68570613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chor="t" anchorCtr="0">
            <a:noAutofit/>
          </a:bodyPr>
          <a:lstStyle/>
          <a:p>
            <a:r>
              <a:rPr lang="en-US" dirty="0"/>
              <a:t>Simulation Modeling for Land Shark Inc. </a:t>
            </a:r>
            <a:br>
              <a:rPr lang="en-US" dirty="0"/>
            </a:br>
            <a:r>
              <a:rPr lang="en-US" sz="3600" dirty="0"/>
              <a:t>(Slide 20 of 39)</a:t>
            </a:r>
          </a:p>
        </p:txBody>
      </p:sp>
      <p:sp>
        <p:nvSpPr>
          <p:cNvPr id="3" name="Content Placeholder 2"/>
          <p:cNvSpPr>
            <a:spLocks noGrp="1"/>
          </p:cNvSpPr>
          <p:nvPr>
            <p:ph idx="1"/>
          </p:nvPr>
        </p:nvSpPr>
        <p:spPr>
          <a:xfrm>
            <a:off x="838200" y="2050868"/>
            <a:ext cx="10515600" cy="4000213"/>
          </a:xfrm>
          <a:prstGeom prst="rect">
            <a:avLst/>
          </a:prstGeom>
          <a:ln>
            <a:noFill/>
          </a:ln>
        </p:spPr>
        <p:txBody>
          <a:bodyPr/>
          <a:lstStyle/>
          <a:p>
            <a:pPr marL="0" indent="0">
              <a:buNone/>
            </a:pPr>
            <a:r>
              <a:rPr lang="en-US" dirty="0"/>
              <a:t>Executing Simulation Trials and Analyzing Output</a:t>
            </a:r>
          </a:p>
          <a:p>
            <a:pPr marL="457200"/>
            <a:r>
              <a:rPr lang="en-US" sz="2600" dirty="0"/>
              <a:t>To prepare the spreadsheet for the execution of 1,000 simulation trials, structure the spreadsheet as in Figure 11.20.</a:t>
            </a:r>
          </a:p>
          <a:p>
            <a:pPr marL="457200"/>
            <a:r>
              <a:rPr lang="en-US" sz="2600" dirty="0"/>
              <a:t>Cell range A24:L1024 is prepared to hold the 1,000 simulation trials.</a:t>
            </a:r>
          </a:p>
          <a:p>
            <a:pPr marL="457200"/>
            <a:r>
              <a:rPr lang="en-US" sz="2600" dirty="0"/>
              <a:t>Cell range A25:A1024 numbers the rows that will correspond to the simulation trials.</a:t>
            </a:r>
          </a:p>
          <a:p>
            <a:pPr marL="457200"/>
            <a:r>
              <a:rPr lang="en-US" sz="2600" dirty="0"/>
              <a:t>First row (B25:L25) contains Excel formulas referencing random variables and the two output measures.</a:t>
            </a:r>
          </a:p>
        </p:txBody>
      </p:sp>
    </p:spTree>
    <p:extLst>
      <p:ext uri="{BB962C8B-B14F-4D97-AF65-F5344CB8AC3E}">
        <p14:creationId xmlns:p14="http://schemas.microsoft.com/office/powerpoint/2010/main" val="8285993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9185"/>
            <a:ext cx="10515600" cy="727075"/>
          </a:xfrm>
        </p:spPr>
        <p:txBody>
          <a:bodyPr anchor="t" anchorCtr="0">
            <a:noAutofit/>
          </a:bodyPr>
          <a:lstStyle/>
          <a:p>
            <a:r>
              <a:rPr lang="en-US" dirty="0"/>
              <a:t>Simulation Modeling for Land Shark Inc. </a:t>
            </a:r>
            <a:br>
              <a:rPr lang="en-US" dirty="0"/>
            </a:br>
            <a:r>
              <a:rPr lang="en-US" sz="3600" dirty="0"/>
              <a:t>(Slide 21 of 39)</a:t>
            </a:r>
            <a:endParaRPr lang="en-US" dirty="0"/>
          </a:p>
        </p:txBody>
      </p:sp>
      <p:sp>
        <p:nvSpPr>
          <p:cNvPr id="3" name="Text Placeholder 2">
            <a:extLst>
              <a:ext uri="{FF2B5EF4-FFF2-40B4-BE49-F238E27FC236}">
                <a16:creationId xmlns="" xmlns:a16="http://schemas.microsoft.com/office/drawing/2014/main" id="{61527678-ADB3-40E1-8C98-3B5FFCEE9CD6}"/>
              </a:ext>
            </a:extLst>
          </p:cNvPr>
          <p:cNvSpPr>
            <a:spLocks noGrp="1"/>
          </p:cNvSpPr>
          <p:nvPr>
            <p:ph sz="half" idx="1"/>
          </p:nvPr>
        </p:nvSpPr>
        <p:spPr>
          <a:xfrm>
            <a:off x="838200" y="2050869"/>
            <a:ext cx="5181600" cy="3984170"/>
          </a:xfrm>
        </p:spPr>
        <p:txBody>
          <a:bodyPr/>
          <a:lstStyle/>
          <a:p>
            <a:pPr marL="0" indent="0">
              <a:buNone/>
            </a:pPr>
            <a:r>
              <a:rPr lang="en-US" dirty="0"/>
              <a:t>Figure 11.20: Setting Up Land Shark Spreadsheet for 1,000 Simulation Trials</a:t>
            </a:r>
          </a:p>
        </p:txBody>
      </p:sp>
      <p:pic>
        <p:nvPicPr>
          <p:cNvPr id="8" name="Picture Placeholder 7" descr="An excel sheet displays parameters of Land Shark under which fields such as Estimated Value, Number of bidders and a table displaying bid index, bid fraction and bid amount are shown. The excel sheet also displays Model of Land Shark under which fields Land Shark bid amount, Largest Competitor bid, Land Shark Win Auction and Land Shark Return are shown. A table to enter data is also shown. A Data Table dialog box displaying field for, Row in input cell and Column input cell: $ D $ 1, is shown.">
            <a:extLst>
              <a:ext uri="{FF2B5EF4-FFF2-40B4-BE49-F238E27FC236}">
                <a16:creationId xmlns="" xmlns:a16="http://schemas.microsoft.com/office/drawing/2014/main" id="{F88C112C-CF16-4278-A996-62C57F8B81DE}"/>
              </a:ext>
            </a:extLst>
          </p:cNvPr>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t="9246" b="5084"/>
          <a:stretch/>
        </p:blipFill>
        <p:spPr>
          <a:xfrm>
            <a:off x="5551714" y="1614690"/>
            <a:ext cx="5802086" cy="4211344"/>
          </a:xfrm>
        </p:spPr>
      </p:pic>
    </p:spTree>
    <p:extLst>
      <p:ext uri="{BB962C8B-B14F-4D97-AF65-F5344CB8AC3E}">
        <p14:creationId xmlns:p14="http://schemas.microsoft.com/office/powerpoint/2010/main" val="14524783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22 of 39)</a:t>
            </a:r>
          </a:p>
        </p:txBody>
      </p:sp>
      <p:sp>
        <p:nvSpPr>
          <p:cNvPr id="3" name="Content Placeholder 2"/>
          <p:cNvSpPr>
            <a:spLocks noGrp="1"/>
          </p:cNvSpPr>
          <p:nvPr>
            <p:ph idx="1"/>
          </p:nvPr>
        </p:nvSpPr>
        <p:spPr>
          <a:xfrm>
            <a:off x="838200" y="2050868"/>
            <a:ext cx="10515600" cy="4000213"/>
          </a:xfrm>
        </p:spPr>
        <p:txBody>
          <a:bodyPr>
            <a:noAutofit/>
          </a:bodyPr>
          <a:lstStyle/>
          <a:p>
            <a:pPr marL="0" indent="0">
              <a:buNone/>
            </a:pPr>
            <a:r>
              <a:rPr lang="en-US" dirty="0"/>
              <a:t>Executing Simulation Trials and Analyzing Output (cont.):</a:t>
            </a:r>
          </a:p>
          <a:p>
            <a:pPr marL="457200">
              <a:spcBef>
                <a:spcPts val="600"/>
              </a:spcBef>
            </a:pPr>
            <a:r>
              <a:rPr lang="en-US" sz="2600" dirty="0"/>
              <a:t>To populate the table of simulation trials:</a:t>
            </a:r>
          </a:p>
          <a:p>
            <a:pPr marL="914400" lvl="1"/>
            <a:r>
              <a:rPr lang="en-US" b="1" dirty="0"/>
              <a:t>Step 1</a:t>
            </a:r>
            <a:r>
              <a:rPr lang="en-US" dirty="0"/>
              <a:t>. Select cell range A25:L1024.</a:t>
            </a:r>
          </a:p>
          <a:p>
            <a:pPr marL="914400" lvl="1"/>
            <a:r>
              <a:rPr lang="en-US" b="1" dirty="0"/>
              <a:t>Step 2</a:t>
            </a:r>
            <a:r>
              <a:rPr lang="en-US" dirty="0"/>
              <a:t>. Click the </a:t>
            </a:r>
            <a:r>
              <a:rPr lang="en-US" b="1" dirty="0"/>
              <a:t>Data</a:t>
            </a:r>
            <a:r>
              <a:rPr lang="en-US" dirty="0"/>
              <a:t> tab in the Ribbon.</a:t>
            </a:r>
          </a:p>
          <a:p>
            <a:pPr marL="914400" lvl="1"/>
            <a:r>
              <a:rPr lang="en-US" b="1" dirty="0"/>
              <a:t>Step 3</a:t>
            </a:r>
            <a:r>
              <a:rPr lang="en-US" dirty="0"/>
              <a:t>. Click </a:t>
            </a:r>
            <a:r>
              <a:rPr lang="en-US" b="1" dirty="0"/>
              <a:t>What-If Analysis </a:t>
            </a:r>
            <a:r>
              <a:rPr lang="en-US" dirty="0"/>
              <a:t>in the </a:t>
            </a:r>
            <a:r>
              <a:rPr lang="en-US" b="1" dirty="0"/>
              <a:t>Forecast</a:t>
            </a:r>
            <a:r>
              <a:rPr lang="en-US" dirty="0"/>
              <a:t> group and select </a:t>
            </a:r>
            <a:r>
              <a:rPr lang="en-US" b="1" dirty="0"/>
              <a:t>Data Table…</a:t>
            </a:r>
          </a:p>
          <a:p>
            <a:pPr marL="914400" lvl="1"/>
            <a:r>
              <a:rPr lang="en-US" b="1" dirty="0"/>
              <a:t>Step 4</a:t>
            </a:r>
            <a:r>
              <a:rPr lang="en-US" dirty="0"/>
              <a:t>.</a:t>
            </a:r>
            <a:r>
              <a:rPr lang="en-US" b="1" dirty="0"/>
              <a:t> </a:t>
            </a:r>
            <a:r>
              <a:rPr lang="en-US" dirty="0"/>
              <a:t>When the </a:t>
            </a:r>
            <a:r>
              <a:rPr lang="en-US" b="1" dirty="0"/>
              <a:t>Data Table </a:t>
            </a:r>
            <a:r>
              <a:rPr lang="en-US" dirty="0"/>
              <a:t>dialog box appears, leave the </a:t>
            </a:r>
            <a:r>
              <a:rPr lang="en-US" b="1" dirty="0"/>
              <a:t>Row input cell:</a:t>
            </a:r>
            <a:r>
              <a:rPr lang="en-US" dirty="0"/>
              <a:t> box blank and enter any empty cell in the spreadsheet into the </a:t>
            </a:r>
            <a:r>
              <a:rPr lang="en-US" b="1" dirty="0"/>
              <a:t>Column input cell: </a:t>
            </a:r>
            <a:r>
              <a:rPr lang="en-US" dirty="0"/>
              <a:t>box.</a:t>
            </a:r>
          </a:p>
          <a:p>
            <a:pPr marL="914400" lvl="1"/>
            <a:r>
              <a:rPr lang="en-US" b="1" dirty="0"/>
              <a:t>Step 5</a:t>
            </a:r>
            <a:r>
              <a:rPr lang="en-US" dirty="0"/>
              <a:t>. Click </a:t>
            </a:r>
            <a:r>
              <a:rPr lang="en-US" b="1" dirty="0"/>
              <a:t>OK</a:t>
            </a:r>
            <a:r>
              <a:rPr lang="en-US" dirty="0"/>
              <a:t>.</a:t>
            </a:r>
          </a:p>
          <a:p>
            <a:pPr marL="457200">
              <a:spcBef>
                <a:spcPts val="600"/>
              </a:spcBef>
            </a:pPr>
            <a:r>
              <a:rPr lang="en-US" sz="2600" dirty="0"/>
              <a:t>Figure 11.21 shows the results of a set of 1,000 simulation trials.</a:t>
            </a:r>
          </a:p>
        </p:txBody>
      </p:sp>
    </p:spTree>
    <p:extLst>
      <p:ext uri="{BB962C8B-B14F-4D97-AF65-F5344CB8AC3E}">
        <p14:creationId xmlns:p14="http://schemas.microsoft.com/office/powerpoint/2010/main" val="8464280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9185"/>
            <a:ext cx="10515600" cy="727075"/>
          </a:xfrm>
        </p:spPr>
        <p:txBody>
          <a:bodyPr anchor="t" anchorCtr="0">
            <a:noAutofit/>
          </a:bodyPr>
          <a:lstStyle/>
          <a:p>
            <a:r>
              <a:rPr lang="en-US" dirty="0"/>
              <a:t>Simulation Modeling for Land Shark Inc. </a:t>
            </a:r>
            <a:br>
              <a:rPr lang="en-US" dirty="0"/>
            </a:br>
            <a:r>
              <a:rPr lang="en-US" sz="3600" dirty="0"/>
              <a:t>(Slide 23 of 39)</a:t>
            </a:r>
            <a:endParaRPr lang="en-US" dirty="0"/>
          </a:p>
        </p:txBody>
      </p:sp>
      <p:sp>
        <p:nvSpPr>
          <p:cNvPr id="3" name="Text Placeholder 2">
            <a:extLst>
              <a:ext uri="{FF2B5EF4-FFF2-40B4-BE49-F238E27FC236}">
                <a16:creationId xmlns="" xmlns:a16="http://schemas.microsoft.com/office/drawing/2014/main" id="{A60469E8-D85C-4718-8315-B7AB3135EE28}"/>
              </a:ext>
            </a:extLst>
          </p:cNvPr>
          <p:cNvSpPr>
            <a:spLocks noGrp="1"/>
          </p:cNvSpPr>
          <p:nvPr>
            <p:ph sz="half" idx="1"/>
          </p:nvPr>
        </p:nvSpPr>
        <p:spPr>
          <a:xfrm>
            <a:off x="838200" y="2050870"/>
            <a:ext cx="4164874" cy="3984170"/>
          </a:xfrm>
        </p:spPr>
        <p:txBody>
          <a:bodyPr/>
          <a:lstStyle/>
          <a:p>
            <a:pPr marL="0" indent="0">
              <a:buNone/>
            </a:pPr>
            <a:r>
              <a:rPr lang="en-US" dirty="0"/>
              <a:t>Figure 11.21: Output from Land Shark Simulation </a:t>
            </a:r>
          </a:p>
        </p:txBody>
      </p:sp>
      <p:pic>
        <p:nvPicPr>
          <p:cNvPr id="8" name="Picture Placeholder 7" descr="An excel sheet displays parameters of Land Shark under which fields such as Estimated Value, Number of bidders and a table displaying bid index, bid fraction and bid amount are shown. The excel sheet also displays Model of Land Shark under which fields Land Shark bid amount, Largest Competitor bid, Land Shark Win Auction and Land Shark Return are shown. A table with data is also displayed. A bar chart is plotted for Return Distribution in hundreds of dollars.">
            <a:extLst>
              <a:ext uri="{FF2B5EF4-FFF2-40B4-BE49-F238E27FC236}">
                <a16:creationId xmlns="" xmlns:a16="http://schemas.microsoft.com/office/drawing/2014/main" id="{EEA3849E-493C-4965-9361-5273D68438CB}"/>
              </a:ext>
            </a:extLst>
          </p:cNvPr>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t="10781" b="6419"/>
          <a:stretch/>
        </p:blipFill>
        <p:spPr>
          <a:xfrm>
            <a:off x="6172200" y="2351314"/>
            <a:ext cx="5181600" cy="2952206"/>
          </a:xfrm>
        </p:spPr>
      </p:pic>
    </p:spTree>
    <p:extLst>
      <p:ext uri="{BB962C8B-B14F-4D97-AF65-F5344CB8AC3E}">
        <p14:creationId xmlns:p14="http://schemas.microsoft.com/office/powerpoint/2010/main" val="4129128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24 of 39)</a:t>
            </a:r>
          </a:p>
        </p:txBody>
      </p:sp>
      <p:sp>
        <p:nvSpPr>
          <p:cNvPr id="3" name="Content Placeholder 2"/>
          <p:cNvSpPr>
            <a:spLocks noGrp="1"/>
          </p:cNvSpPr>
          <p:nvPr>
            <p:ph idx="1"/>
          </p:nvPr>
        </p:nvSpPr>
        <p:spPr>
          <a:xfrm>
            <a:off x="838200" y="2050868"/>
            <a:ext cx="10515600" cy="4000213"/>
          </a:xfrm>
        </p:spPr>
        <p:txBody>
          <a:bodyPr>
            <a:noAutofit/>
          </a:bodyPr>
          <a:lstStyle/>
          <a:p>
            <a:pPr marL="0" indent="0">
              <a:buNone/>
            </a:pPr>
            <a:r>
              <a:rPr lang="en-US" dirty="0"/>
              <a:t>Executing Simulation Trials and Analyzing Output (cont.):</a:t>
            </a:r>
          </a:p>
          <a:p>
            <a:pPr marL="457200">
              <a:spcBef>
                <a:spcPts val="300"/>
              </a:spcBef>
            </a:pPr>
            <a:r>
              <a:rPr lang="en-US" sz="2600" dirty="0"/>
              <a:t>Based on this set of 1,000 simulation trials, when Land Shark bids $1,229,000:</a:t>
            </a:r>
          </a:p>
          <a:p>
            <a:pPr marL="914400" lvl="1">
              <a:spcBef>
                <a:spcPts val="0"/>
              </a:spcBef>
            </a:pPr>
            <a:r>
              <a:rPr lang="en-US" dirty="0"/>
              <a:t>Estimated mean return is $35,680.</a:t>
            </a:r>
          </a:p>
          <a:p>
            <a:pPr marL="914400" lvl="1">
              <a:spcBef>
                <a:spcPts val="0"/>
              </a:spcBef>
            </a:pPr>
            <a:r>
              <a:rPr lang="en-US" dirty="0"/>
              <a:t>Probability of winning is 0.223.</a:t>
            </a:r>
          </a:p>
          <a:p>
            <a:pPr marL="914400" lvl="1">
              <a:spcBef>
                <a:spcPts val="0"/>
              </a:spcBef>
            </a:pPr>
            <a:r>
              <a:rPr lang="en-US" dirty="0"/>
              <a:t>It wins the auction 223 times and loses 777 times.</a:t>
            </a:r>
          </a:p>
          <a:p>
            <a:pPr marL="457200">
              <a:spcBef>
                <a:spcPts val="300"/>
              </a:spcBef>
            </a:pPr>
            <a:r>
              <a:rPr lang="en-US" sz="2600" dirty="0"/>
              <a:t>A different set of 1,000 simulation trials can be generated by pressing </a:t>
            </a:r>
            <a:r>
              <a:rPr lang="en-US" sz="2600" b="1" dirty="0"/>
              <a:t>F9.</a:t>
            </a:r>
          </a:p>
          <a:p>
            <a:pPr marL="457200">
              <a:spcBef>
                <a:spcPts val="300"/>
              </a:spcBef>
            </a:pPr>
            <a:r>
              <a:rPr lang="en-US" sz="2600" dirty="0"/>
              <a:t>To gauge sampling error, press </a:t>
            </a:r>
            <a:r>
              <a:rPr lang="en-US" sz="2600" b="1" dirty="0"/>
              <a:t>F9</a:t>
            </a:r>
            <a:r>
              <a:rPr lang="en-US" sz="2600" dirty="0"/>
              <a:t> and observe the variance in output statistics.</a:t>
            </a:r>
          </a:p>
          <a:p>
            <a:pPr marL="457200">
              <a:spcBef>
                <a:spcPts val="300"/>
              </a:spcBef>
            </a:pPr>
            <a:r>
              <a:rPr lang="en-US" sz="2600" dirty="0"/>
              <a:t>Increasing the number of trials in a simulation will decrease variability in the summary statistics from one set to another.</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7510743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25 of 39)</a:t>
            </a:r>
          </a:p>
        </p:txBody>
      </p:sp>
      <p:sp>
        <p:nvSpPr>
          <p:cNvPr id="3" name="Content Placeholder 2"/>
          <p:cNvSpPr>
            <a:spLocks noGrp="1"/>
          </p:cNvSpPr>
          <p:nvPr>
            <p:ph idx="1"/>
          </p:nvPr>
        </p:nvSpPr>
        <p:spPr>
          <a:xfrm>
            <a:off x="838200" y="2050868"/>
            <a:ext cx="10515600" cy="4000213"/>
          </a:xfrm>
        </p:spPr>
        <p:txBody>
          <a:bodyPr>
            <a:noAutofit/>
          </a:bodyPr>
          <a:lstStyle/>
          <a:p>
            <a:pPr marL="0" indent="0">
              <a:buNone/>
            </a:pPr>
            <a:r>
              <a:rPr lang="en-US" dirty="0"/>
              <a:t>Generating Bid Amounts with Fitted Distributions:</a:t>
            </a:r>
          </a:p>
          <a:p>
            <a:pPr marL="457200">
              <a:spcBef>
                <a:spcPts val="600"/>
              </a:spcBef>
            </a:pPr>
            <a:r>
              <a:rPr lang="en-US" sz="2600" dirty="0"/>
              <a:t>Another approach: Use the 280 bid observations to fit a continuous probability distribution to a histogram based on the data.</a:t>
            </a:r>
          </a:p>
          <a:p>
            <a:pPr marL="457200">
              <a:spcBef>
                <a:spcPts val="600"/>
              </a:spcBef>
            </a:pPr>
            <a:r>
              <a:rPr lang="en-US" sz="2600" dirty="0"/>
              <a:t>Advantage: It will allow you to generate values that may not exist in the list of original 280 observations, but still share characteristics with these data.</a:t>
            </a:r>
          </a:p>
          <a:p>
            <a:pPr marL="457200">
              <a:spcBef>
                <a:spcPts val="600"/>
              </a:spcBef>
            </a:pPr>
            <a:r>
              <a:rPr lang="en-US" sz="2600" dirty="0"/>
              <a:t>Disadvantage: The process is a bit more involved and requires more familiarity with probability distributions.</a:t>
            </a:r>
          </a:p>
          <a:p>
            <a:pPr marL="457200">
              <a:spcBef>
                <a:spcPts val="600"/>
              </a:spcBef>
            </a:pPr>
            <a:r>
              <a:rPr lang="en-US" sz="2600" dirty="0"/>
              <a:t>Goal: To identify a continuous probability distribution that fits the histogram of the bid fraction data shown in Figure 11.19.</a:t>
            </a:r>
          </a:p>
          <a:p>
            <a:pPr lvl="1"/>
            <a:endParaRPr lang="en-US" dirty="0"/>
          </a:p>
          <a:p>
            <a:pPr lvl="1"/>
            <a:endParaRPr lang="en-US" dirty="0"/>
          </a:p>
        </p:txBody>
      </p:sp>
    </p:spTree>
    <p:extLst>
      <p:ext uri="{BB962C8B-B14F-4D97-AF65-F5344CB8AC3E}">
        <p14:creationId xmlns:p14="http://schemas.microsoft.com/office/powerpoint/2010/main" val="11990661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26 of 39)</a:t>
            </a:r>
          </a:p>
        </p:txBody>
      </p:sp>
      <p:sp>
        <p:nvSpPr>
          <p:cNvPr id="3" name="Content Placeholder 2"/>
          <p:cNvSpPr>
            <a:spLocks noGrp="1"/>
          </p:cNvSpPr>
          <p:nvPr>
            <p:ph idx="1"/>
          </p:nvPr>
        </p:nvSpPr>
        <p:spPr>
          <a:xfrm>
            <a:off x="838200" y="2050868"/>
            <a:ext cx="10515600" cy="4000213"/>
          </a:xfrm>
        </p:spPr>
        <p:txBody>
          <a:bodyPr>
            <a:noAutofit/>
          </a:bodyPr>
          <a:lstStyle/>
          <a:p>
            <a:pPr marL="0" indent="0">
              <a:buNone/>
            </a:pPr>
            <a:r>
              <a:rPr lang="en-US" dirty="0"/>
              <a:t>Generating Bid Amounts with Fitted Distributions (cont.):</a:t>
            </a:r>
          </a:p>
          <a:p>
            <a:pPr marL="457200">
              <a:spcBef>
                <a:spcPts val="600"/>
              </a:spcBef>
            </a:pPr>
            <a:r>
              <a:rPr lang="en-US" sz="2600" dirty="0"/>
              <a:t>For the bid fraction data, seek a </a:t>
            </a:r>
            <a:r>
              <a:rPr lang="en-US" sz="2600" i="1" dirty="0"/>
              <a:t>continuous</a:t>
            </a:r>
            <a:r>
              <a:rPr lang="en-US" sz="2600" dirty="0"/>
              <a:t> probability distribution due to the large number of possible values for a submitted bid fraction.</a:t>
            </a:r>
          </a:p>
          <a:p>
            <a:pPr marL="457200"/>
            <a:r>
              <a:rPr lang="en-US" sz="2600" dirty="0"/>
              <a:t>The range of bid fractions has a lower bound of zero and upper bound of one; a competitor cannot bid a negative fraction, and a competitor will never bid more than the property’s estimated value.</a:t>
            </a:r>
          </a:p>
          <a:p>
            <a:pPr marL="457200"/>
            <a:r>
              <a:rPr lang="en-US" sz="2600" dirty="0"/>
              <a:t>There are many possible continuous probability distributions that have both lower and upper bounds, but some of the most common are the uniform, triangular, and beta distributions.</a:t>
            </a:r>
          </a:p>
        </p:txBody>
      </p:sp>
    </p:spTree>
    <p:extLst>
      <p:ext uri="{BB962C8B-B14F-4D97-AF65-F5344CB8AC3E}">
        <p14:creationId xmlns:p14="http://schemas.microsoft.com/office/powerpoint/2010/main" val="41276046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27 of 39)</a:t>
            </a:r>
          </a:p>
        </p:txBody>
      </p:sp>
      <p:sp>
        <p:nvSpPr>
          <p:cNvPr id="3" name="Content Placeholder 2"/>
          <p:cNvSpPr>
            <a:spLocks noGrp="1"/>
          </p:cNvSpPr>
          <p:nvPr>
            <p:ph idx="1"/>
          </p:nvPr>
        </p:nvSpPr>
        <p:spPr>
          <a:xfrm>
            <a:off x="838200" y="2050868"/>
            <a:ext cx="10515600" cy="4000213"/>
          </a:xfrm>
        </p:spPr>
        <p:txBody>
          <a:bodyPr>
            <a:noAutofit/>
          </a:bodyPr>
          <a:lstStyle/>
          <a:p>
            <a:pPr marL="0" indent="0">
              <a:buNone/>
            </a:pPr>
            <a:r>
              <a:rPr lang="en-US" dirty="0"/>
              <a:t>Generating Bid Amounts with Fitted Distributions (cont.):</a:t>
            </a:r>
          </a:p>
          <a:p>
            <a:pPr marL="457200">
              <a:spcBef>
                <a:spcPts val="600"/>
              </a:spcBef>
            </a:pPr>
            <a:r>
              <a:rPr lang="en-US" sz="2400" dirty="0"/>
              <a:t>The uniform distribution assumes each value between a specified minimum value and minimum value is </a:t>
            </a:r>
            <a:r>
              <a:rPr lang="en-US" sz="2400" i="1" dirty="0"/>
              <a:t>equally likely</a:t>
            </a:r>
            <a:r>
              <a:rPr lang="en-US" sz="2400" dirty="0"/>
              <a:t>, which does not appear to be the case for bid fractions shown in Figure 11.19.</a:t>
            </a:r>
          </a:p>
          <a:p>
            <a:pPr marL="457200">
              <a:spcBef>
                <a:spcPts val="0"/>
              </a:spcBef>
            </a:pPr>
            <a:r>
              <a:rPr lang="en-US" sz="2400" dirty="0"/>
              <a:t>The triangular distribution is a unimodal distribution characterized by three input parameters: minimum (</a:t>
            </a:r>
            <a:r>
              <a:rPr lang="en-US" sz="2400" i="1" dirty="0"/>
              <a:t>a</a:t>
            </a:r>
            <a:r>
              <a:rPr lang="en-US" sz="2400" dirty="0"/>
              <a:t>), mode (</a:t>
            </a:r>
            <a:r>
              <a:rPr lang="en-US" sz="2400" i="1" dirty="0"/>
              <a:t>m</a:t>
            </a:r>
            <a:r>
              <a:rPr lang="en-US" sz="2400" dirty="0"/>
              <a:t>), and maximum (</a:t>
            </a:r>
            <a:r>
              <a:rPr lang="en-US" sz="2400" i="1" dirty="0"/>
              <a:t>b</a:t>
            </a:r>
            <a:r>
              <a:rPr lang="en-US" sz="2400" dirty="0"/>
              <a:t>); while the shape of the bid fraction distribution does not appear exactly triangular, it could be a worthwhile option to explore.</a:t>
            </a:r>
          </a:p>
          <a:p>
            <a:pPr marL="457200">
              <a:spcBef>
                <a:spcPts val="0"/>
              </a:spcBef>
            </a:pPr>
            <a:r>
              <a:rPr lang="en-US" sz="2400" dirty="0"/>
              <a:t>To determine the mode (most likely) value of the triangular distribution, note that computing the mode of the effectively continuous bid fraction data is a bit dubious as no single value occurs frequently.</a:t>
            </a:r>
          </a:p>
        </p:txBody>
      </p:sp>
    </p:spTree>
    <p:extLst>
      <p:ext uri="{BB962C8B-B14F-4D97-AF65-F5344CB8AC3E}">
        <p14:creationId xmlns:p14="http://schemas.microsoft.com/office/powerpoint/2010/main" val="28043548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Autofit/>
          </a:bodyPr>
          <a:lstStyle/>
          <a:p>
            <a:r>
              <a:rPr lang="en-US" dirty="0"/>
              <a:t>Simulation Modeling for Land Shark Inc. </a:t>
            </a:r>
            <a:br>
              <a:rPr lang="en-US" dirty="0"/>
            </a:br>
            <a:r>
              <a:rPr lang="en-US" sz="3600" dirty="0"/>
              <a:t>(Slide 28 of 39)</a:t>
            </a:r>
            <a:endParaRPr lang="en-US" dirty="0"/>
          </a:p>
        </p:txBody>
      </p:sp>
      <p:sp>
        <p:nvSpPr>
          <p:cNvPr id="3" name="Text Placeholder 2">
            <a:extLst>
              <a:ext uri="{FF2B5EF4-FFF2-40B4-BE49-F238E27FC236}">
                <a16:creationId xmlns="" xmlns:a16="http://schemas.microsoft.com/office/drawing/2014/main" id="{3A182C7B-5B0E-44B2-AC4A-AFBAA88DF08E}"/>
              </a:ext>
            </a:extLst>
          </p:cNvPr>
          <p:cNvSpPr>
            <a:spLocks noGrp="1"/>
          </p:cNvSpPr>
          <p:nvPr>
            <p:ph sz="half" idx="1"/>
          </p:nvPr>
        </p:nvSpPr>
        <p:spPr>
          <a:xfrm>
            <a:off x="838200" y="2050868"/>
            <a:ext cx="4491446" cy="3984171"/>
          </a:xfrm>
        </p:spPr>
        <p:txBody>
          <a:bodyPr/>
          <a:lstStyle/>
          <a:p>
            <a:pPr marL="0" indent="0">
              <a:buNone/>
            </a:pPr>
            <a:r>
              <a:rPr lang="en-US" dirty="0"/>
              <a:t>Figure 11.22: Fit of Triangular Distribution to Bid Fraction Data</a:t>
            </a:r>
          </a:p>
        </p:txBody>
      </p:sp>
      <p:pic>
        <p:nvPicPr>
          <p:cNvPr id="8" name="Picture Placeholder 7" descr="A bar chart is drawn with Bid amount ranging from less than 0.650 to 0.95 at intervals 0.025 versus Frequency ranging 0 to 60 at intervals 10. The data displayed in the bar chart are as follows: &#10;less than 0.650: Sample from triangular distribution, 1; &#10;0.65–0.675: Sample from triangular distribution, 3; and Observed bid fractions, 2;&#10;0.675–0.7: Sample from triangular distribution, 5;&#10; 0.7–0.725: Sample from triangular distribution, 15; and Observed bid fractions, 3;&#10; 0.725–0.75: Sample from triangular distribution, 21; and Observed bid fractions, 3;&#10;0.75–0.775: Sample from triangular distribution, 14; and Observed bid fractions, 13;&#10; 0.775–0.8: Sample from triangular distribution, 22; and Observed bid fractions, 21;&#10;0.8–0.825: Sample from triangular distribution, 20; and Observed bid fractions, 38;&#10;0.825–0.85: Sample from triangular distribution, 37; and Observed bid fractions, 38;&#10;0.85–0.875: Sample from triangular distribution, 40; and Observed bid fractions, 48;&#10;0.875–0.9: Sample from triangular distribution, 55; and Observed bid fractions, 58;&#10;0.9–0.925: Sample from triangular distribution, 27; and Observed bid fractions, 27; &#10;0.925–0.95, Sample from triangular distribution, 10; and Observed bid fractions, 20;&#10;All values are estimated.&#10;">
            <a:extLst>
              <a:ext uri="{FF2B5EF4-FFF2-40B4-BE49-F238E27FC236}">
                <a16:creationId xmlns="" xmlns:a16="http://schemas.microsoft.com/office/drawing/2014/main" id="{D3CBCDE4-4809-4AFE-847A-EC27FCFD5B0E}"/>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7359" t="17008" r="16986" b="8943"/>
          <a:stretch/>
        </p:blipFill>
        <p:spPr>
          <a:xfrm>
            <a:off x="5824007" y="2050868"/>
            <a:ext cx="5529793" cy="3435532"/>
          </a:xfrm>
        </p:spPr>
      </p:pic>
    </p:spTree>
    <p:extLst>
      <p:ext uri="{BB962C8B-B14F-4D97-AF65-F5344CB8AC3E}">
        <p14:creationId xmlns:p14="http://schemas.microsoft.com/office/powerpoint/2010/main" val="39026713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29 of 39)</a:t>
            </a:r>
          </a:p>
        </p:txBody>
      </p:sp>
      <p:sp>
        <p:nvSpPr>
          <p:cNvPr id="3" name="Content Placeholder 2"/>
          <p:cNvSpPr>
            <a:spLocks noGrp="1"/>
          </p:cNvSpPr>
          <p:nvPr>
            <p:ph sz="quarter" idx="14"/>
          </p:nvPr>
        </p:nvSpPr>
        <p:spPr>
          <a:xfrm>
            <a:off x="838199" y="2050869"/>
            <a:ext cx="10515599" cy="1151451"/>
          </a:xfrm>
        </p:spPr>
        <p:txBody>
          <a:bodyPr>
            <a:noAutofit/>
          </a:bodyPr>
          <a:lstStyle/>
          <a:p>
            <a:pPr marL="0" indent="0">
              <a:buNone/>
            </a:pPr>
            <a:r>
              <a:rPr lang="en-US" dirty="0"/>
              <a:t>Generating Bid Amounts with Fitted Distributions (cont.):</a:t>
            </a:r>
          </a:p>
          <a:p>
            <a:pPr marL="457200"/>
            <a:r>
              <a:rPr lang="en-US" sz="2600" dirty="0"/>
              <a:t>To generate a value for a random variable characterized by a triangular distribution, the following Excel formula is used:</a:t>
            </a:r>
          </a:p>
          <a:p>
            <a:pPr marL="457200">
              <a:spcBef>
                <a:spcPts val="0"/>
              </a:spcBef>
            </a:pPr>
            <a:endParaRPr lang="en-US" sz="2600" dirty="0"/>
          </a:p>
        </p:txBody>
      </p:sp>
      <p:pic>
        <p:nvPicPr>
          <p:cNvPr id="13" name="Picture Placeholder 12" descr="Equals if, open parenthesis, random is less than, open parenthesis, m minus a, close parenthesis, forward slash, open parenthesis, b minus a, close parenthesis, comma, a + S Q R T, times open parenthesis, open parenthesis, b minus a, close parenthesis, asterisk, open parenthesis, m minus a, close parenthesis, asterisk random, close parenthesis, comma, b minus S Q R T times, open parenthesis, open parenthesis, b minus a, close parenthesis, asterisk, open parenthesis, b minus m, close parenthesis, asterisk, open parenthesis, 1 minus random, close parenthesis, close parenthesis, close parenthesis.">
            <a:extLst>
              <a:ext uri="{FF2B5EF4-FFF2-40B4-BE49-F238E27FC236}">
                <a16:creationId xmlns="" xmlns:a16="http://schemas.microsoft.com/office/drawing/2014/main" id="{A9360584-0052-4C86-A921-017B43C97CDF}"/>
              </a:ext>
            </a:extLst>
          </p:cNvPr>
          <p:cNvPicPr>
            <a:picLocks noGrp="1" noChangeAspect="1"/>
          </p:cNvPicPr>
          <p:nvPr>
            <p:ph sz="quarter" idx="15"/>
          </p:nvPr>
        </p:nvPicPr>
        <p:blipFill rotWithShape="1">
          <a:blip r:embed="rId2"/>
          <a:srcRect r="12278"/>
          <a:stretch/>
        </p:blipFill>
        <p:spPr>
          <a:xfrm>
            <a:off x="968828" y="3655681"/>
            <a:ext cx="9224483" cy="1009929"/>
          </a:xfrm>
          <a:prstGeom prst="rect">
            <a:avLst/>
          </a:prstGeom>
        </p:spPr>
      </p:pic>
    </p:spTree>
    <p:extLst>
      <p:ext uri="{BB962C8B-B14F-4D97-AF65-F5344CB8AC3E}">
        <p14:creationId xmlns:p14="http://schemas.microsoft.com/office/powerpoint/2010/main" val="3970419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fontScale="90000"/>
          </a:bodyPr>
          <a:lstStyle/>
          <a:p>
            <a:r>
              <a:rPr lang="en-US" dirty="0"/>
              <a:t>Risk Analysis for </a:t>
            </a:r>
            <a:r>
              <a:rPr lang="en-US" dirty="0" err="1"/>
              <a:t>Sanotronics</a:t>
            </a:r>
            <a:r>
              <a:rPr lang="en-US" dirty="0"/>
              <a:t> LLC </a:t>
            </a:r>
            <a:r>
              <a:rPr lang="en-US" sz="3600" dirty="0"/>
              <a:t>(Slide 1 of 33)</a:t>
            </a:r>
          </a:p>
        </p:txBody>
      </p:sp>
      <p:sp>
        <p:nvSpPr>
          <p:cNvPr id="8" name="Text Placeholder 7">
            <a:extLst>
              <a:ext uri="{FF2B5EF4-FFF2-40B4-BE49-F238E27FC236}">
                <a16:creationId xmlns="" xmlns:a16="http://schemas.microsoft.com/office/drawing/2014/main" id="{8CA673C0-D5ED-4CC7-B414-8FDAB25FB5C3}"/>
              </a:ext>
            </a:extLst>
          </p:cNvPr>
          <p:cNvSpPr>
            <a:spLocks noGrp="1"/>
          </p:cNvSpPr>
          <p:nvPr>
            <p:ph sz="quarter" idx="16"/>
          </p:nvPr>
        </p:nvSpPr>
        <p:spPr>
          <a:xfrm>
            <a:off x="838199" y="1483059"/>
            <a:ext cx="10515599" cy="682625"/>
          </a:xfrm>
        </p:spPr>
        <p:txBody>
          <a:bodyPr/>
          <a:lstStyle/>
          <a:p>
            <a:pPr marL="457200" indent="-222250"/>
            <a:r>
              <a:rPr lang="en-US" sz="2600" dirty="0"/>
              <a:t>Decision makers are interested in </a:t>
            </a:r>
            <a:r>
              <a:rPr lang="en-US" sz="2600" b="1" dirty="0"/>
              <a:t>risk analysis</a:t>
            </a:r>
            <a:r>
              <a:rPr lang="en-US" sz="2600" dirty="0"/>
              <a:t>, that is, quantifying the likelihood and magnitude of an undesirable outcome.</a:t>
            </a:r>
          </a:p>
          <a:p>
            <a:pPr marL="457200" indent="-222250"/>
            <a:r>
              <a:rPr lang="en-US" sz="2600" dirty="0"/>
              <a:t>Illustration:</a:t>
            </a:r>
            <a:r>
              <a:rPr lang="en-US" sz="2600" i="1" dirty="0"/>
              <a:t> </a:t>
            </a:r>
            <a:r>
              <a:rPr lang="en-US" sz="2600" dirty="0"/>
              <a:t>The </a:t>
            </a:r>
            <a:r>
              <a:rPr lang="en-US" sz="2600" dirty="0" err="1"/>
              <a:t>Sanotronics</a:t>
            </a:r>
            <a:r>
              <a:rPr lang="en-US" sz="2600" dirty="0"/>
              <a:t> Problem:</a:t>
            </a:r>
          </a:p>
          <a:p>
            <a:pPr marL="914400" lvl="1"/>
            <a:r>
              <a:rPr lang="en-US" b="1" dirty="0"/>
              <a:t>Analyze the first-year profit potential for a new medical device.</a:t>
            </a:r>
          </a:p>
          <a:p>
            <a:pPr marL="914400" lvl="1"/>
            <a:r>
              <a:rPr lang="en-US" dirty="0"/>
              <a:t>Key parameters to determine first-year profit:</a:t>
            </a:r>
          </a:p>
          <a:p>
            <a:pPr marL="1143000" indent="0">
              <a:buNone/>
            </a:pPr>
            <a:r>
              <a:rPr lang="en-US" sz="2200" dirty="0"/>
              <a:t>Selling price per unit (</a:t>
            </a:r>
            <a:r>
              <a:rPr lang="en-US" sz="2200" i="1" dirty="0"/>
              <a:t>p</a:t>
            </a:r>
            <a:r>
              <a:rPr lang="en-US" sz="2200" dirty="0"/>
              <a:t>).</a:t>
            </a:r>
          </a:p>
        </p:txBody>
      </p:sp>
      <p:graphicFrame>
        <p:nvGraphicFramePr>
          <p:cNvPr id="11" name="Content Placeholder 10" descr="First-year administrative and advertising costs (c subscript a baseline).&#10;Direct labor cost per unit (c subscript i baseline)&#10;Parts cost per unit (c subscript p baseline)">
            <a:extLst>
              <a:ext uri="{FF2B5EF4-FFF2-40B4-BE49-F238E27FC236}">
                <a16:creationId xmlns="" xmlns:a16="http://schemas.microsoft.com/office/drawing/2014/main" id="{425BB535-122F-4DF7-AC6C-94379017BA37}"/>
              </a:ext>
            </a:extLst>
          </p:cNvPr>
          <p:cNvGraphicFramePr>
            <a:graphicFrameLocks noGrp="1" noChangeAspect="1"/>
          </p:cNvGraphicFramePr>
          <p:nvPr>
            <p:ph sz="quarter" idx="14"/>
            <p:extLst>
              <p:ext uri="{D42A27DB-BD31-4B8C-83A1-F6EECF244321}">
                <p14:modId xmlns:p14="http://schemas.microsoft.com/office/powerpoint/2010/main" val="1931331305"/>
              </p:ext>
            </p:extLst>
          </p:nvPr>
        </p:nvGraphicFramePr>
        <p:xfrm>
          <a:off x="2047875" y="3978275"/>
          <a:ext cx="5543550" cy="1235075"/>
        </p:xfrm>
        <a:graphic>
          <a:graphicData uri="http://schemas.openxmlformats.org/presentationml/2006/ole">
            <mc:AlternateContent xmlns:mc="http://schemas.openxmlformats.org/markup-compatibility/2006">
              <mc:Choice xmlns:v="urn:schemas-microsoft-com:vml" Requires="v">
                <p:oleObj spid="_x0000_s144433" name="Equation" r:id="rId4" imgW="3136680" imgH="698400" progId="Equation.DSMT4">
                  <p:embed/>
                </p:oleObj>
              </mc:Choice>
              <mc:Fallback>
                <p:oleObj name="Equation" r:id="rId4" imgW="3136680" imgH="698400" progId="Equation.DSMT4">
                  <p:embed/>
                  <p:pic>
                    <p:nvPicPr>
                      <p:cNvPr id="14" name="Object 13">
                        <a:extLst>
                          <a:ext uri="{FF2B5EF4-FFF2-40B4-BE49-F238E27FC236}">
                            <a16:creationId xmlns="" xmlns:a16="http://schemas.microsoft.com/office/drawing/2014/main" id="{0914CB80-3A69-4D10-8083-223F9D2C6977}"/>
                          </a:ext>
                        </a:extLst>
                      </p:cNvPr>
                      <p:cNvPicPr/>
                      <p:nvPr/>
                    </p:nvPicPr>
                    <p:blipFill>
                      <a:blip r:embed="rId5"/>
                      <a:stretch>
                        <a:fillRect/>
                      </a:stretch>
                    </p:blipFill>
                    <p:spPr>
                      <a:xfrm>
                        <a:off x="2047875" y="3978275"/>
                        <a:ext cx="5543550" cy="1235075"/>
                      </a:xfrm>
                      <a:prstGeom prst="rect">
                        <a:avLst/>
                      </a:prstGeom>
                    </p:spPr>
                  </p:pic>
                </p:oleObj>
              </mc:Fallback>
            </mc:AlternateContent>
          </a:graphicData>
        </a:graphic>
      </p:graphicFrame>
      <p:sp>
        <p:nvSpPr>
          <p:cNvPr id="6" name="Text Placeholder 5">
            <a:extLst>
              <a:ext uri="{FF2B5EF4-FFF2-40B4-BE49-F238E27FC236}">
                <a16:creationId xmlns="" xmlns:a16="http://schemas.microsoft.com/office/drawing/2014/main" id="{5BA7D3EC-1410-42CC-AF72-66DF8E660DBC}"/>
              </a:ext>
            </a:extLst>
          </p:cNvPr>
          <p:cNvSpPr>
            <a:spLocks noGrp="1"/>
          </p:cNvSpPr>
          <p:nvPr>
            <p:ph sz="quarter" idx="15"/>
          </p:nvPr>
        </p:nvSpPr>
        <p:spPr>
          <a:xfrm>
            <a:off x="838199" y="5198310"/>
            <a:ext cx="10515600" cy="1184275"/>
          </a:xfrm>
        </p:spPr>
        <p:txBody>
          <a:bodyPr/>
          <a:lstStyle/>
          <a:p>
            <a:pPr marL="1143000" indent="0">
              <a:buNone/>
            </a:pPr>
            <a:r>
              <a:rPr lang="en-US" sz="2200" dirty="0"/>
              <a:t>First-year demand (</a:t>
            </a:r>
            <a:r>
              <a:rPr lang="en-US" sz="2200" i="1" dirty="0"/>
              <a:t>d</a:t>
            </a:r>
            <a:r>
              <a:rPr lang="en-US" sz="2200" dirty="0"/>
              <a:t>).</a:t>
            </a:r>
          </a:p>
        </p:txBody>
      </p:sp>
    </p:spTree>
    <p:extLst>
      <p:ext uri="{BB962C8B-B14F-4D97-AF65-F5344CB8AC3E}">
        <p14:creationId xmlns:p14="http://schemas.microsoft.com/office/powerpoint/2010/main" val="169897004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30 of 39)</a:t>
            </a:r>
          </a:p>
        </p:txBody>
      </p:sp>
      <p:sp>
        <p:nvSpPr>
          <p:cNvPr id="3" name="Content Placeholder 2"/>
          <p:cNvSpPr>
            <a:spLocks noGrp="1"/>
          </p:cNvSpPr>
          <p:nvPr>
            <p:ph sz="quarter" idx="14"/>
          </p:nvPr>
        </p:nvSpPr>
        <p:spPr>
          <a:xfrm>
            <a:off x="838199" y="2050869"/>
            <a:ext cx="10515599" cy="1151452"/>
          </a:xfrm>
        </p:spPr>
        <p:txBody>
          <a:bodyPr>
            <a:noAutofit/>
          </a:bodyPr>
          <a:lstStyle/>
          <a:p>
            <a:pPr marL="0" indent="0">
              <a:buNone/>
            </a:pPr>
            <a:r>
              <a:rPr lang="en-US" dirty="0"/>
              <a:t>Generating Bid Amounts with Fitted Distributions (cont.):</a:t>
            </a:r>
          </a:p>
          <a:p>
            <a:pPr marL="457200"/>
            <a:r>
              <a:rPr lang="en-US" sz="2600" dirty="0"/>
              <a:t>Applying equation (11.9) for the triangular distribution fit to the 280 bid observations yields:</a:t>
            </a:r>
          </a:p>
          <a:p>
            <a:pPr marL="0" indent="0">
              <a:buNone/>
            </a:pPr>
            <a:endParaRPr lang="en-US" dirty="0"/>
          </a:p>
          <a:p>
            <a:endParaRPr lang="en-US" sz="3000" dirty="0"/>
          </a:p>
        </p:txBody>
      </p:sp>
      <p:pic>
        <p:nvPicPr>
          <p:cNvPr id="14" name="Picture Placeholder 13" descr="bid fraction = IF, open parenthesis, random less than open parenthesis, 0.8875 minus 0.645, close parenthesis, forward slash, open parenthesis, 0.947 minus 0.645, close parenthesis, comma, 0.645 + S Q R T, open parenthesis, open parenthesis, 0.947 minus 0.645, close parenthesis, asterisk, open parenthesis, 0.8875 minus 0.645, close parenthesis, asterisk random, close parenthesis, comma, 0.947 minus S Q R T, open parenthesis, open parenthesis, 0.947 minus 0.645, close parenthesis, asterisk, open parenthesis, 0.947 minus 0.8875, close parenthesis, asterisk, open parenthesis, 1 minus random, close parenthesis, close parenthesis, close parenthesis.">
            <a:extLst>
              <a:ext uri="{FF2B5EF4-FFF2-40B4-BE49-F238E27FC236}">
                <a16:creationId xmlns="" xmlns:a16="http://schemas.microsoft.com/office/drawing/2014/main" id="{6AE76DB1-BF48-45DC-B8A9-4FE9FD25199A}"/>
              </a:ext>
            </a:extLst>
          </p:cNvPr>
          <p:cNvPicPr>
            <a:picLocks noGrp="1" noChangeAspect="1"/>
          </p:cNvPicPr>
          <p:nvPr>
            <p:ph sz="quarter" idx="15"/>
          </p:nvPr>
        </p:nvPicPr>
        <p:blipFill rotWithShape="1">
          <a:blip r:embed="rId2"/>
          <a:srcRect r="11561"/>
          <a:stretch/>
        </p:blipFill>
        <p:spPr>
          <a:xfrm>
            <a:off x="1073331" y="3519396"/>
            <a:ext cx="9299862" cy="1455083"/>
          </a:xfrm>
          <a:prstGeom prst="rect">
            <a:avLst/>
          </a:prstGeom>
        </p:spPr>
      </p:pic>
    </p:spTree>
    <p:extLst>
      <p:ext uri="{BB962C8B-B14F-4D97-AF65-F5344CB8AC3E}">
        <p14:creationId xmlns:p14="http://schemas.microsoft.com/office/powerpoint/2010/main" val="13767646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Autofit/>
          </a:bodyPr>
          <a:lstStyle/>
          <a:p>
            <a:r>
              <a:rPr lang="en-US" dirty="0"/>
              <a:t>Simulation Modeling for Land Shark Inc. </a:t>
            </a:r>
            <a:br>
              <a:rPr lang="en-US" dirty="0"/>
            </a:br>
            <a:r>
              <a:rPr lang="en-US" sz="3600" dirty="0"/>
              <a:t>(Slide 31 of 39)</a:t>
            </a:r>
            <a:endParaRPr lang="en-US" dirty="0"/>
          </a:p>
        </p:txBody>
      </p:sp>
      <p:sp>
        <p:nvSpPr>
          <p:cNvPr id="3" name="Text Placeholder 2">
            <a:extLst>
              <a:ext uri="{FF2B5EF4-FFF2-40B4-BE49-F238E27FC236}">
                <a16:creationId xmlns="" xmlns:a16="http://schemas.microsoft.com/office/drawing/2014/main" id="{30D36A22-DA09-4721-8F31-39086D9100C6}"/>
              </a:ext>
            </a:extLst>
          </p:cNvPr>
          <p:cNvSpPr>
            <a:spLocks noGrp="1"/>
          </p:cNvSpPr>
          <p:nvPr>
            <p:ph sz="quarter" idx="14"/>
          </p:nvPr>
        </p:nvSpPr>
        <p:spPr>
          <a:xfrm>
            <a:off x="838199" y="2050869"/>
            <a:ext cx="10515599" cy="1151452"/>
          </a:xfrm>
        </p:spPr>
        <p:txBody>
          <a:bodyPr/>
          <a:lstStyle/>
          <a:p>
            <a:pPr marL="0" indent="0">
              <a:buNone/>
            </a:pPr>
            <a:r>
              <a:rPr lang="en-US" dirty="0"/>
              <a:t>Figure 11.23: Land Shark Formula Worksheet for Bid Fraction Value Generated from Triangular Distribution</a:t>
            </a:r>
          </a:p>
        </p:txBody>
      </p:sp>
      <p:pic>
        <p:nvPicPr>
          <p:cNvPr id="8" name="Picture Placeholder 7" descr="An excel sheet displays parameters of Land Shark under which fields such as Estimated Value, Number of bidders and a table displaying bid index, bid fraction and bid amount are shown. The excel sheet also displays Model of Land Shark under which fields Land Shark bid amount, Largest Competitor bid, Land Shark Win Auction and Land Shark Return are shown. ">
            <a:extLst>
              <a:ext uri="{FF2B5EF4-FFF2-40B4-BE49-F238E27FC236}">
                <a16:creationId xmlns="" xmlns:a16="http://schemas.microsoft.com/office/drawing/2014/main" id="{5A2AD3DC-83D5-48B9-AC40-DAAC6CDBDE37}"/>
              </a:ext>
            </a:extLst>
          </p:cNvPr>
          <p:cNvPicPr>
            <a:picLocks noGrp="1" noChangeAspect="1"/>
          </p:cNvPicPr>
          <p:nvPr>
            <p:ph sz="quarter" idx="15"/>
          </p:nvPr>
        </p:nvPicPr>
        <p:blipFill rotWithShape="1">
          <a:blip r:embed="rId3">
            <a:extLst>
              <a:ext uri="{28A0092B-C50C-407E-A947-70E740481C1C}">
                <a14:useLocalDpi xmlns:a14="http://schemas.microsoft.com/office/drawing/2010/main" val="0"/>
              </a:ext>
            </a:extLst>
          </a:blip>
          <a:srcRect t="21828" b="10887"/>
          <a:stretch/>
        </p:blipFill>
        <p:spPr>
          <a:xfrm>
            <a:off x="1804731" y="3202321"/>
            <a:ext cx="8582533" cy="2664823"/>
          </a:xfrm>
        </p:spPr>
      </p:pic>
    </p:spTree>
    <p:extLst>
      <p:ext uri="{BB962C8B-B14F-4D97-AF65-F5344CB8AC3E}">
        <p14:creationId xmlns:p14="http://schemas.microsoft.com/office/powerpoint/2010/main" val="15184492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Autofit/>
          </a:bodyPr>
          <a:lstStyle/>
          <a:p>
            <a:r>
              <a:rPr lang="en-US" dirty="0"/>
              <a:t>Simulation Modeling for Land Shark Inc. </a:t>
            </a:r>
            <a:br>
              <a:rPr lang="en-US" dirty="0"/>
            </a:br>
            <a:r>
              <a:rPr lang="en-US" sz="3600" dirty="0"/>
              <a:t>(Slide 32 of 39)</a:t>
            </a:r>
            <a:endParaRPr lang="en-US" dirty="0"/>
          </a:p>
        </p:txBody>
      </p:sp>
      <p:sp>
        <p:nvSpPr>
          <p:cNvPr id="3" name="Text Placeholder 2">
            <a:extLst>
              <a:ext uri="{FF2B5EF4-FFF2-40B4-BE49-F238E27FC236}">
                <a16:creationId xmlns="" xmlns:a16="http://schemas.microsoft.com/office/drawing/2014/main" id="{BBAA7311-04F4-43D4-A220-3227F3483E80}"/>
              </a:ext>
            </a:extLst>
          </p:cNvPr>
          <p:cNvSpPr>
            <a:spLocks noGrp="1"/>
          </p:cNvSpPr>
          <p:nvPr>
            <p:ph sz="half" idx="1"/>
          </p:nvPr>
        </p:nvSpPr>
        <p:spPr>
          <a:xfrm>
            <a:off x="838200" y="2057400"/>
            <a:ext cx="3759200" cy="3977640"/>
          </a:xfrm>
        </p:spPr>
        <p:txBody>
          <a:bodyPr/>
          <a:lstStyle/>
          <a:p>
            <a:pPr marL="0" indent="0">
              <a:buNone/>
            </a:pPr>
            <a:r>
              <a:rPr lang="en-US" dirty="0"/>
              <a:t>Figure 11.24: Output from Land Shark Simulation Using Triangular Distribution to Generate Bid Fraction Values</a:t>
            </a:r>
          </a:p>
        </p:txBody>
      </p:sp>
      <p:pic>
        <p:nvPicPr>
          <p:cNvPr id="8" name="Picture Placeholder 7" descr="An excel sheet displays parameters of Land Shark under which fields such as Estimated Value, Number of bidders and a table displaying bid index, bid fraction and bid amount are shown. The excel sheet also displays Model of Land Shark under which fields Land Shark bid amount, Largest Competitor bid, Land Shark Win Auction and Land Shark Return are shown. A table with data is also displayed. A bar chart is plotted for Return Distribution in hundreds of dollars.">
            <a:extLst>
              <a:ext uri="{FF2B5EF4-FFF2-40B4-BE49-F238E27FC236}">
                <a16:creationId xmlns="" xmlns:a16="http://schemas.microsoft.com/office/drawing/2014/main" id="{4A665DA0-3F35-4FC0-9BA8-79D67376AA6C}"/>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14193" b="7023"/>
          <a:stretch/>
        </p:blipFill>
        <p:spPr>
          <a:xfrm>
            <a:off x="5281411" y="2057400"/>
            <a:ext cx="6072389" cy="3403601"/>
          </a:xfrm>
        </p:spPr>
      </p:pic>
    </p:spTree>
    <p:extLst>
      <p:ext uri="{BB962C8B-B14F-4D97-AF65-F5344CB8AC3E}">
        <p14:creationId xmlns:p14="http://schemas.microsoft.com/office/powerpoint/2010/main" val="16379593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33 of 39)</a:t>
            </a:r>
          </a:p>
        </p:txBody>
      </p:sp>
      <p:sp>
        <p:nvSpPr>
          <p:cNvPr id="3" name="Content Placeholder 2"/>
          <p:cNvSpPr>
            <a:spLocks noGrp="1"/>
          </p:cNvSpPr>
          <p:nvPr>
            <p:ph sz="quarter" idx="14"/>
          </p:nvPr>
        </p:nvSpPr>
        <p:spPr>
          <a:xfrm>
            <a:off x="838199" y="2044047"/>
            <a:ext cx="10515599" cy="1918353"/>
          </a:xfrm>
        </p:spPr>
        <p:txBody>
          <a:bodyPr>
            <a:noAutofit/>
          </a:bodyPr>
          <a:lstStyle/>
          <a:p>
            <a:pPr marL="0" indent="0">
              <a:buNone/>
            </a:pPr>
            <a:r>
              <a:rPr lang="en-US" dirty="0"/>
              <a:t>Generating Bid Amounts with Fitted Distributions (cont.):</a:t>
            </a:r>
          </a:p>
          <a:p>
            <a:pPr marL="457200"/>
            <a:r>
              <a:rPr lang="en-US" sz="2600" dirty="0"/>
              <a:t>The final alternative for modeling the bid fraction values would be to fit a beta distribution to the 280 bid observations.</a:t>
            </a:r>
          </a:p>
          <a:p>
            <a:pPr marL="457200"/>
            <a:r>
              <a:rPr lang="en-US" sz="2600" dirty="0"/>
              <a:t>The beta distribution is a very flexible distribution characterized by four </a:t>
            </a:r>
          </a:p>
        </p:txBody>
      </p:sp>
      <p:graphicFrame>
        <p:nvGraphicFramePr>
          <p:cNvPr id="6" name="Content Placeholder 5" descr="input parameters: alpha, beta, minimum (A) and maximum (B).">
            <a:extLst>
              <a:ext uri="{FF2B5EF4-FFF2-40B4-BE49-F238E27FC236}">
                <a16:creationId xmlns="" xmlns:a16="http://schemas.microsoft.com/office/drawing/2014/main" id="{C548129C-6710-4D3B-B3DF-0F20290A49E1}"/>
              </a:ext>
            </a:extLst>
          </p:cNvPr>
          <p:cNvGraphicFramePr>
            <a:graphicFrameLocks noGrp="1" noChangeAspect="1"/>
          </p:cNvGraphicFramePr>
          <p:nvPr>
            <p:ph sz="quarter" idx="15"/>
            <p:extLst>
              <p:ext uri="{D42A27DB-BD31-4B8C-83A1-F6EECF244321}">
                <p14:modId xmlns:p14="http://schemas.microsoft.com/office/powerpoint/2010/main" val="568127773"/>
              </p:ext>
            </p:extLst>
          </p:nvPr>
        </p:nvGraphicFramePr>
        <p:xfrm>
          <a:off x="1363172" y="3824684"/>
          <a:ext cx="9124412" cy="417116"/>
        </p:xfrm>
        <a:graphic>
          <a:graphicData uri="http://schemas.openxmlformats.org/presentationml/2006/ole">
            <mc:AlternateContent xmlns:mc="http://schemas.openxmlformats.org/markup-compatibility/2006">
              <mc:Choice xmlns:v="urn:schemas-microsoft-com:vml" Requires="v">
                <p:oleObj spid="_x0000_s155694" name="Equation" r:id="rId3" imgW="4444920" imgH="203040" progId="Equation.DSMT4">
                  <p:embed/>
                </p:oleObj>
              </mc:Choice>
              <mc:Fallback>
                <p:oleObj name="Equation" r:id="rId3" imgW="4444920" imgH="203040" progId="Equation.DSMT4">
                  <p:embed/>
                  <p:pic>
                    <p:nvPicPr>
                      <p:cNvPr id="4" name="Object 3">
                        <a:extLst>
                          <a:ext uri="{FF2B5EF4-FFF2-40B4-BE49-F238E27FC236}">
                            <a16:creationId xmlns="" xmlns:a16="http://schemas.microsoft.com/office/drawing/2014/main" id="{DFE313EA-3D15-4036-B017-97A5A2A24C35}"/>
                          </a:ext>
                        </a:extLst>
                      </p:cNvPr>
                      <p:cNvPicPr/>
                      <p:nvPr/>
                    </p:nvPicPr>
                    <p:blipFill>
                      <a:blip r:embed="rId4"/>
                      <a:stretch>
                        <a:fillRect/>
                      </a:stretch>
                    </p:blipFill>
                    <p:spPr>
                      <a:xfrm>
                        <a:off x="1363172" y="3824684"/>
                        <a:ext cx="9124412" cy="417116"/>
                      </a:xfrm>
                      <a:prstGeom prst="rect">
                        <a:avLst/>
                      </a:prstGeom>
                    </p:spPr>
                  </p:pic>
                </p:oleObj>
              </mc:Fallback>
            </mc:AlternateContent>
          </a:graphicData>
        </a:graphic>
      </p:graphicFrame>
    </p:spTree>
    <p:extLst>
      <p:ext uri="{BB962C8B-B14F-4D97-AF65-F5344CB8AC3E}">
        <p14:creationId xmlns:p14="http://schemas.microsoft.com/office/powerpoint/2010/main" val="17938631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34 of 39)</a:t>
            </a:r>
          </a:p>
        </p:txBody>
      </p:sp>
      <p:sp>
        <p:nvSpPr>
          <p:cNvPr id="11" name="Content Placeholder 10">
            <a:extLst>
              <a:ext uri="{FF2B5EF4-FFF2-40B4-BE49-F238E27FC236}">
                <a16:creationId xmlns="" xmlns:a16="http://schemas.microsoft.com/office/drawing/2014/main" id="{A1398727-5172-461D-80D6-1AFCA27ED56F}"/>
              </a:ext>
            </a:extLst>
          </p:cNvPr>
          <p:cNvSpPr>
            <a:spLocks noGrp="1"/>
          </p:cNvSpPr>
          <p:nvPr>
            <p:ph sz="quarter" idx="16"/>
          </p:nvPr>
        </p:nvSpPr>
        <p:spPr>
          <a:xfrm>
            <a:off x="838200" y="2046287"/>
            <a:ext cx="10515600" cy="682625"/>
          </a:xfrm>
        </p:spPr>
        <p:txBody>
          <a:bodyPr/>
          <a:lstStyle/>
          <a:p>
            <a:pPr marL="0" indent="0">
              <a:buNone/>
            </a:pPr>
            <a:r>
              <a:rPr lang="en-US" dirty="0"/>
              <a:t>Generating Bid Amounts with Fitted Distributions (cont.):</a:t>
            </a:r>
          </a:p>
        </p:txBody>
      </p:sp>
      <p:graphicFrame>
        <p:nvGraphicFramePr>
          <p:cNvPr id="15" name="Content Placeholder 14" descr="A common method for estimating the alpha and beta values in a beta distribution uses the sample mean x overbar  and sample standard deviation s:&#10;">
            <a:extLst>
              <a:ext uri="{FF2B5EF4-FFF2-40B4-BE49-F238E27FC236}">
                <a16:creationId xmlns="" xmlns:a16="http://schemas.microsoft.com/office/drawing/2014/main" id="{2C3A9FD9-8BF0-4E2C-8618-E3955D2879B3}"/>
              </a:ext>
            </a:extLst>
          </p:cNvPr>
          <p:cNvGraphicFramePr>
            <a:graphicFrameLocks noGrp="1" noChangeAspect="1"/>
          </p:cNvGraphicFramePr>
          <p:nvPr>
            <p:ph sz="quarter" idx="14"/>
            <p:extLst>
              <p:ext uri="{D42A27DB-BD31-4B8C-83A1-F6EECF244321}">
                <p14:modId xmlns:p14="http://schemas.microsoft.com/office/powerpoint/2010/main" val="3147323478"/>
              </p:ext>
            </p:extLst>
          </p:nvPr>
        </p:nvGraphicFramePr>
        <p:xfrm>
          <a:off x="1475317" y="2594058"/>
          <a:ext cx="9052983" cy="756517"/>
        </p:xfrm>
        <a:graphic>
          <a:graphicData uri="http://schemas.openxmlformats.org/presentationml/2006/ole">
            <mc:AlternateContent xmlns:mc="http://schemas.openxmlformats.org/markup-compatibility/2006">
              <mc:Choice xmlns:v="urn:schemas-microsoft-com:vml" Requires="v">
                <p:oleObj spid="_x0000_s156722" name="Equation" r:id="rId3" imgW="4559040" imgH="380880" progId="Equation.DSMT4">
                  <p:embed/>
                </p:oleObj>
              </mc:Choice>
              <mc:Fallback>
                <p:oleObj name="Equation" r:id="rId3" imgW="4559040" imgH="380880" progId="Equation.DSMT4">
                  <p:embed/>
                  <p:pic>
                    <p:nvPicPr>
                      <p:cNvPr id="9" name="Object 8">
                        <a:extLst>
                          <a:ext uri="{FF2B5EF4-FFF2-40B4-BE49-F238E27FC236}">
                            <a16:creationId xmlns="" xmlns:a16="http://schemas.microsoft.com/office/drawing/2014/main" id="{65280BAC-A69C-44A3-A447-1A2464ACF60A}"/>
                          </a:ext>
                        </a:extLst>
                      </p:cNvPr>
                      <p:cNvPicPr/>
                      <p:nvPr/>
                    </p:nvPicPr>
                    <p:blipFill>
                      <a:blip r:embed="rId4"/>
                      <a:stretch>
                        <a:fillRect/>
                      </a:stretch>
                    </p:blipFill>
                    <p:spPr>
                      <a:xfrm>
                        <a:off x="1475317" y="2594058"/>
                        <a:ext cx="9052983" cy="756517"/>
                      </a:xfrm>
                      <a:prstGeom prst="rect">
                        <a:avLst/>
                      </a:prstGeom>
                    </p:spPr>
                  </p:pic>
                </p:oleObj>
              </mc:Fallback>
            </mc:AlternateContent>
          </a:graphicData>
        </a:graphic>
      </p:graphicFrame>
      <p:pic>
        <p:nvPicPr>
          <p:cNvPr id="14" name="Picture Placeholder 13" descr="Equation 11.10: Alpha = (x bar minus A over B minus A) multiplied by, (x bar minus A over B minus A), multiplied by, (1 minus, (x bar minus A over B minus A)) minus 1, divided by s squared over (B minus A), squared.&#10;Equation 11.11: Beta = Alpha multiplied by, (1 minus (x bar minus A over B minus A), over (x bar minus A over B minus A)">
            <a:extLst>
              <a:ext uri="{FF2B5EF4-FFF2-40B4-BE49-F238E27FC236}">
                <a16:creationId xmlns="" xmlns:a16="http://schemas.microsoft.com/office/drawing/2014/main" id="{0FC1218C-E070-48BD-A446-02286EC56F27}"/>
              </a:ext>
            </a:extLst>
          </p:cNvPr>
          <p:cNvPicPr>
            <a:picLocks noGrp="1" noChangeAspect="1"/>
          </p:cNvPicPr>
          <p:nvPr>
            <p:ph sz="quarter" idx="15"/>
          </p:nvPr>
        </p:nvPicPr>
        <p:blipFill rotWithShape="1">
          <a:blip r:embed="rId5"/>
          <a:srcRect r="21169"/>
          <a:stretch/>
        </p:blipFill>
        <p:spPr>
          <a:xfrm>
            <a:off x="3392283" y="3429000"/>
            <a:ext cx="5219050" cy="2694625"/>
          </a:xfrm>
          <a:prstGeom prst="rect">
            <a:avLst/>
          </a:prstGeom>
        </p:spPr>
      </p:pic>
    </p:spTree>
    <p:extLst>
      <p:ext uri="{BB962C8B-B14F-4D97-AF65-F5344CB8AC3E}">
        <p14:creationId xmlns:p14="http://schemas.microsoft.com/office/powerpoint/2010/main" val="11254439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35 of 39)</a:t>
            </a:r>
          </a:p>
        </p:txBody>
      </p:sp>
      <p:sp>
        <p:nvSpPr>
          <p:cNvPr id="3" name="Content Placeholder 2"/>
          <p:cNvSpPr>
            <a:spLocks noGrp="1"/>
          </p:cNvSpPr>
          <p:nvPr>
            <p:ph sz="quarter" idx="16"/>
          </p:nvPr>
        </p:nvSpPr>
        <p:spPr>
          <a:xfrm>
            <a:off x="838200" y="2044699"/>
            <a:ext cx="10515600" cy="1371601"/>
          </a:xfrm>
        </p:spPr>
        <p:txBody>
          <a:bodyPr>
            <a:noAutofit/>
          </a:bodyPr>
          <a:lstStyle/>
          <a:p>
            <a:pPr marL="0" indent="0">
              <a:buNone/>
            </a:pPr>
            <a:r>
              <a:rPr lang="en-US" dirty="0"/>
              <a:t>Generating Bid Amounts with Fitted Distributions (cont.):</a:t>
            </a:r>
          </a:p>
          <a:p>
            <a:pPr marL="457200"/>
            <a:r>
              <a:rPr lang="en-US" sz="2600" dirty="0"/>
              <a:t>To generate a value for a random variable characterized by a beta distribution, the following Excel formula is used:</a:t>
            </a:r>
          </a:p>
          <a:p>
            <a:endParaRPr lang="en-US" sz="2600" dirty="0"/>
          </a:p>
        </p:txBody>
      </p:sp>
      <p:pic>
        <p:nvPicPr>
          <p:cNvPr id="13" name="Picture Placeholder 12" descr="value of beta random variable = BETA. I N V, open parenthesis, R A N D, open parenthesis, close parenthesis, alpha, beta A, B ">
            <a:extLst>
              <a:ext uri="{FF2B5EF4-FFF2-40B4-BE49-F238E27FC236}">
                <a16:creationId xmlns="" xmlns:a16="http://schemas.microsoft.com/office/drawing/2014/main" id="{FBCD1ED9-9D2F-4750-94AC-B77EF16A11B8}"/>
              </a:ext>
            </a:extLst>
          </p:cNvPr>
          <p:cNvPicPr>
            <a:picLocks noGrp="1" noChangeAspect="1"/>
          </p:cNvPicPr>
          <p:nvPr>
            <p:ph sz="quarter" idx="18"/>
          </p:nvPr>
        </p:nvPicPr>
        <p:blipFill rotWithShape="1">
          <a:blip r:embed="rId2"/>
          <a:srcRect r="29592"/>
          <a:stretch/>
        </p:blipFill>
        <p:spPr>
          <a:xfrm>
            <a:off x="2518947" y="3455028"/>
            <a:ext cx="7154106" cy="990600"/>
          </a:xfrm>
          <a:prstGeom prst="rect">
            <a:avLst/>
          </a:prstGeom>
        </p:spPr>
      </p:pic>
      <p:sp>
        <p:nvSpPr>
          <p:cNvPr id="7" name="Text Placeholder 6">
            <a:extLst>
              <a:ext uri="{FF2B5EF4-FFF2-40B4-BE49-F238E27FC236}">
                <a16:creationId xmlns="" xmlns:a16="http://schemas.microsoft.com/office/drawing/2014/main" id="{B235496F-047A-4ED8-909E-A955E5797681}"/>
              </a:ext>
            </a:extLst>
          </p:cNvPr>
          <p:cNvSpPr>
            <a:spLocks noGrp="1"/>
          </p:cNvSpPr>
          <p:nvPr>
            <p:ph sz="quarter" idx="17"/>
          </p:nvPr>
        </p:nvSpPr>
        <p:spPr>
          <a:xfrm>
            <a:off x="838200" y="4445628"/>
            <a:ext cx="10515600" cy="1143000"/>
          </a:xfrm>
        </p:spPr>
        <p:txBody>
          <a:bodyPr/>
          <a:lstStyle/>
          <a:p>
            <a:pPr marL="457200"/>
            <a:r>
              <a:rPr lang="en-US" sz="2600" dirty="0"/>
              <a:t>For the Land Shark problem, substituting the values of the parameters results in:</a:t>
            </a:r>
          </a:p>
          <a:p>
            <a:endParaRPr lang="en-US" sz="2600" dirty="0"/>
          </a:p>
        </p:txBody>
      </p:sp>
      <p:pic>
        <p:nvPicPr>
          <p:cNvPr id="14" name="Picture Placeholder 13" descr="bid fraction = BETA.I N V, open parenthesis, R A N D open parenthesis, close parenthesis, 3.546, 1.655, 0.645, 0.947&#10;">
            <a:extLst>
              <a:ext uri="{FF2B5EF4-FFF2-40B4-BE49-F238E27FC236}">
                <a16:creationId xmlns="" xmlns:a16="http://schemas.microsoft.com/office/drawing/2014/main" id="{5F6AF702-D616-4FE3-8749-ED24596F903C}"/>
              </a:ext>
            </a:extLst>
          </p:cNvPr>
          <p:cNvPicPr>
            <a:picLocks noGrp="1" noChangeAspect="1"/>
          </p:cNvPicPr>
          <p:nvPr>
            <p:ph sz="quarter" idx="19"/>
          </p:nvPr>
        </p:nvPicPr>
        <p:blipFill rotWithShape="1">
          <a:blip r:embed="rId3"/>
          <a:srcRect r="20758" b="1265"/>
          <a:stretch/>
        </p:blipFill>
        <p:spPr>
          <a:xfrm>
            <a:off x="2130918" y="5267011"/>
            <a:ext cx="7930164" cy="643234"/>
          </a:xfrm>
          <a:prstGeom prst="rect">
            <a:avLst/>
          </a:prstGeom>
        </p:spPr>
      </p:pic>
    </p:spTree>
    <p:extLst>
      <p:ext uri="{BB962C8B-B14F-4D97-AF65-F5344CB8AC3E}">
        <p14:creationId xmlns:p14="http://schemas.microsoft.com/office/powerpoint/2010/main" val="6221242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Autofit/>
          </a:bodyPr>
          <a:lstStyle/>
          <a:p>
            <a:r>
              <a:rPr lang="en-US" dirty="0"/>
              <a:t>Simulation Modeling for Land Shark Inc. </a:t>
            </a:r>
            <a:br>
              <a:rPr lang="en-US" dirty="0"/>
            </a:br>
            <a:r>
              <a:rPr lang="en-US" sz="3600" dirty="0"/>
              <a:t>(Slide 36 of 39)</a:t>
            </a:r>
            <a:endParaRPr lang="en-US" dirty="0"/>
          </a:p>
        </p:txBody>
      </p:sp>
      <p:sp>
        <p:nvSpPr>
          <p:cNvPr id="3" name="Text Placeholder 2">
            <a:extLst>
              <a:ext uri="{FF2B5EF4-FFF2-40B4-BE49-F238E27FC236}">
                <a16:creationId xmlns="" xmlns:a16="http://schemas.microsoft.com/office/drawing/2014/main" id="{33F09F4D-4025-4682-8132-0F0C1F51C967}"/>
              </a:ext>
            </a:extLst>
          </p:cNvPr>
          <p:cNvSpPr>
            <a:spLocks noGrp="1"/>
          </p:cNvSpPr>
          <p:nvPr>
            <p:ph sz="half" idx="1"/>
          </p:nvPr>
        </p:nvSpPr>
        <p:spPr>
          <a:xfrm>
            <a:off x="838200" y="2057400"/>
            <a:ext cx="5181600" cy="3977640"/>
          </a:xfrm>
        </p:spPr>
        <p:txBody>
          <a:bodyPr/>
          <a:lstStyle/>
          <a:p>
            <a:pPr marL="0" indent="0">
              <a:buNone/>
            </a:pPr>
            <a:r>
              <a:rPr lang="en-US" dirty="0"/>
              <a:t>Figure 11.25: Fit of Beta Distribution to Bid Fraction Data</a:t>
            </a:r>
          </a:p>
        </p:txBody>
      </p:sp>
      <p:pic>
        <p:nvPicPr>
          <p:cNvPr id="8" name="Picture Placeholder 7" descr="A bar chart is drawn with Bid amount ranging from less than 0.650 to 0.95 at intervals 0.025 versus Frequency ranging 0 to 60 at intervals 10. The data displayed in the bar chart are as follows: &#10;less than 0.650: Sample from Beta distribution, 1; &#10;0.65–0.675: and Observed bid fractions, 3;&#10;0.675–0.7: Sample from Beta distribution, 1;&#10; 0.7–0.725: Sample from Beta distribution, 3; and Observed bid fractions, 3;&#10; 0.725–0.75: Sample from Beta distribution, 9; and Observed bid fractions, 3;&#10;0.75–0.775: Sample from Beta distribution, 8; and Observed bid fractions, 13;&#10; 0.775–0.8: Sample from Beta distribution, 17; and Observed bid fractions, 21;&#10;0.8–0.825: Sample from Beta distribution, 38; and Observed bid fractions, 38;&#10;0.825–0.85: Sample from Beta distribution, 46; and Observed bid fractions, 38;&#10;0.85–0.875: Sample from Beta distribution, 40; and Observed bid fractions, 48;&#10;0.875–0.9: Sample from Beta distribution, 48; and Observed bid fractions, 58;&#10;0.9–0.925: Sample from Beta distribution, 40; and Observed bid fractions, 27; &#10;0.925–0.95, Sample from Beta distribution, 20; and Observed bid fractions, 22;&#10;All values are estimated.&#10;">
            <a:extLst>
              <a:ext uri="{FF2B5EF4-FFF2-40B4-BE49-F238E27FC236}">
                <a16:creationId xmlns="" xmlns:a16="http://schemas.microsoft.com/office/drawing/2014/main" id="{4A66A979-C39B-485D-BA8E-F486A6846623}"/>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1726" t="10604" r="11998" b="5080"/>
          <a:stretch/>
        </p:blipFill>
        <p:spPr>
          <a:xfrm>
            <a:off x="6261100" y="2057400"/>
            <a:ext cx="5092700" cy="3733440"/>
          </a:xfrm>
        </p:spPr>
      </p:pic>
    </p:spTree>
    <p:extLst>
      <p:ext uri="{BB962C8B-B14F-4D97-AF65-F5344CB8AC3E}">
        <p14:creationId xmlns:p14="http://schemas.microsoft.com/office/powerpoint/2010/main" val="31041367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Autofit/>
          </a:bodyPr>
          <a:lstStyle/>
          <a:p>
            <a:r>
              <a:rPr lang="en-US" dirty="0"/>
              <a:t>Simulation Modeling for Land Shark Inc. </a:t>
            </a:r>
            <a:br>
              <a:rPr lang="en-US" dirty="0"/>
            </a:br>
            <a:r>
              <a:rPr lang="en-US" sz="3600" dirty="0"/>
              <a:t>(Slide 37 of 39)</a:t>
            </a:r>
            <a:endParaRPr lang="en-US" dirty="0"/>
          </a:p>
        </p:txBody>
      </p:sp>
      <p:sp>
        <p:nvSpPr>
          <p:cNvPr id="3" name="Text Placeholder 2">
            <a:extLst>
              <a:ext uri="{FF2B5EF4-FFF2-40B4-BE49-F238E27FC236}">
                <a16:creationId xmlns="" xmlns:a16="http://schemas.microsoft.com/office/drawing/2014/main" id="{F28F0BE7-006B-4A99-B856-826622B2F475}"/>
              </a:ext>
            </a:extLst>
          </p:cNvPr>
          <p:cNvSpPr>
            <a:spLocks noGrp="1"/>
          </p:cNvSpPr>
          <p:nvPr>
            <p:ph sz="half" idx="1"/>
          </p:nvPr>
        </p:nvSpPr>
        <p:spPr>
          <a:xfrm>
            <a:off x="838200" y="2057400"/>
            <a:ext cx="10515600" cy="1663700"/>
          </a:xfrm>
        </p:spPr>
        <p:txBody>
          <a:bodyPr/>
          <a:lstStyle/>
          <a:p>
            <a:pPr marL="0" indent="0">
              <a:buNone/>
            </a:pPr>
            <a:r>
              <a:rPr lang="en-US" dirty="0"/>
              <a:t>Figure 11.26: Land Shark Formula Worksheet for Bid Fraction Value Generated from Beta Distribution</a:t>
            </a:r>
          </a:p>
        </p:txBody>
      </p:sp>
      <p:pic>
        <p:nvPicPr>
          <p:cNvPr id="8" name="Picture Placeholder 7" descr="An excel sheet displays parameters of Land Shark under which fields such as Estimated Value, Number of bidders and a table displaying bid index, bid fraction and bid amount are shown. The excel sheet also displays Model of Land Shark under which fields Land Shark bid amount, Largest Competitor bid, Land Shark Win Auction and Land Shark Return are shown. ">
            <a:extLst>
              <a:ext uri="{FF2B5EF4-FFF2-40B4-BE49-F238E27FC236}">
                <a16:creationId xmlns="" xmlns:a16="http://schemas.microsoft.com/office/drawing/2014/main" id="{884D0AB7-EBD5-4C64-A0D7-E2A2959C346D}"/>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17492" b="8865"/>
          <a:stretch/>
        </p:blipFill>
        <p:spPr>
          <a:xfrm>
            <a:off x="2566395" y="2991952"/>
            <a:ext cx="7059209" cy="3027847"/>
          </a:xfrm>
        </p:spPr>
      </p:pic>
    </p:spTree>
    <p:extLst>
      <p:ext uri="{BB962C8B-B14F-4D97-AF65-F5344CB8AC3E}">
        <p14:creationId xmlns:p14="http://schemas.microsoft.com/office/powerpoint/2010/main" val="6097243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Autofit/>
          </a:bodyPr>
          <a:lstStyle/>
          <a:p>
            <a:r>
              <a:rPr lang="en-US" dirty="0"/>
              <a:t>Simulation Modeling for Land Shark Inc. </a:t>
            </a:r>
            <a:br>
              <a:rPr lang="en-US" dirty="0"/>
            </a:br>
            <a:r>
              <a:rPr lang="en-US" sz="3600" dirty="0"/>
              <a:t>(Slide 38 of 39)</a:t>
            </a:r>
            <a:endParaRPr lang="en-US" dirty="0"/>
          </a:p>
        </p:txBody>
      </p:sp>
      <p:sp>
        <p:nvSpPr>
          <p:cNvPr id="3" name="Text Placeholder 2">
            <a:extLst>
              <a:ext uri="{FF2B5EF4-FFF2-40B4-BE49-F238E27FC236}">
                <a16:creationId xmlns="" xmlns:a16="http://schemas.microsoft.com/office/drawing/2014/main" id="{48A62062-0EB4-4CEB-A276-27280BE15738}"/>
              </a:ext>
            </a:extLst>
          </p:cNvPr>
          <p:cNvSpPr>
            <a:spLocks noGrp="1"/>
          </p:cNvSpPr>
          <p:nvPr>
            <p:ph sz="half" idx="1"/>
          </p:nvPr>
        </p:nvSpPr>
        <p:spPr>
          <a:xfrm>
            <a:off x="838200" y="2066924"/>
            <a:ext cx="10706100" cy="727075"/>
          </a:xfrm>
        </p:spPr>
        <p:txBody>
          <a:bodyPr/>
          <a:lstStyle/>
          <a:p>
            <a:pPr marL="0" indent="0">
              <a:buNone/>
            </a:pPr>
            <a:r>
              <a:rPr lang="en-US" dirty="0"/>
              <a:t>Figure 11.27: Output from Land Shark Simulation Using Beta Distribution for Bid Fraction Values</a:t>
            </a:r>
          </a:p>
        </p:txBody>
      </p:sp>
      <p:pic>
        <p:nvPicPr>
          <p:cNvPr id="8" name="Picture Placeholder 7" descr="An excel sheet displays parameters of Land Shark under which fields such as Estimated Value, Number of bidders and a table displaying bid index, bid fraction and bid amount are shown. The excel sheet also displays Model of Land Shark under which fields Land Shark bid amount, Largest Competitor bid, Land Shark Win Auction and Land Shark Return are shown. A table with data is also displayed. A bar chart is plotted for Return Distribution in hundreds of dollars.">
            <a:extLst>
              <a:ext uri="{FF2B5EF4-FFF2-40B4-BE49-F238E27FC236}">
                <a16:creationId xmlns="" xmlns:a16="http://schemas.microsoft.com/office/drawing/2014/main" id="{D7489DFF-AE43-4222-A0A8-0C78889B8C3E}"/>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13318" b="6434"/>
          <a:stretch/>
        </p:blipFill>
        <p:spPr>
          <a:xfrm>
            <a:off x="3937000" y="2927351"/>
            <a:ext cx="5181600" cy="3035300"/>
          </a:xfrm>
        </p:spPr>
      </p:pic>
    </p:spTree>
    <p:extLst>
      <p:ext uri="{BB962C8B-B14F-4D97-AF65-F5344CB8AC3E}">
        <p14:creationId xmlns:p14="http://schemas.microsoft.com/office/powerpoint/2010/main" val="26168174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Simulation Modeling for Land Shark Inc. </a:t>
            </a:r>
            <a:br>
              <a:rPr lang="en-US" dirty="0"/>
            </a:br>
            <a:r>
              <a:rPr lang="en-US" sz="3600" dirty="0"/>
              <a:t>(Slide 39 of 39)</a:t>
            </a:r>
          </a:p>
        </p:txBody>
      </p:sp>
      <p:sp>
        <p:nvSpPr>
          <p:cNvPr id="3" name="Content Placeholder 2"/>
          <p:cNvSpPr>
            <a:spLocks noGrp="1"/>
          </p:cNvSpPr>
          <p:nvPr>
            <p:ph idx="1"/>
          </p:nvPr>
        </p:nvSpPr>
        <p:spPr>
          <a:xfrm>
            <a:off x="838200" y="2044700"/>
            <a:ext cx="10515600" cy="3993682"/>
          </a:xfrm>
        </p:spPr>
        <p:txBody>
          <a:bodyPr>
            <a:noAutofit/>
          </a:bodyPr>
          <a:lstStyle/>
          <a:p>
            <a:pPr marL="0" indent="0">
              <a:buNone/>
            </a:pPr>
            <a:r>
              <a:rPr lang="en-US" dirty="0"/>
              <a:t>Generating Bid Amounts with Fitted Distributions (cont.):</a:t>
            </a:r>
          </a:p>
          <a:p>
            <a:pPr marL="457200"/>
            <a:r>
              <a:rPr lang="en-US" sz="2600" dirty="0"/>
              <a:t>While it is impossible to discern what is the “best” way to model the uncertain bid fraction values, testing different distributions generates insight.</a:t>
            </a:r>
          </a:p>
          <a:p>
            <a:pPr marL="457200">
              <a:lnSpc>
                <a:spcPct val="80000"/>
              </a:lnSpc>
              <a:spcBef>
                <a:spcPts val="600"/>
              </a:spcBef>
            </a:pPr>
            <a:r>
              <a:rPr lang="en-US" sz="2600" dirty="0"/>
              <a:t>One benefit of using a good-fitting theoretical distribution to generate bid fraction values is that it generates thousands of unique bid fractions.</a:t>
            </a:r>
          </a:p>
          <a:p>
            <a:pPr marL="457200">
              <a:lnSpc>
                <a:spcPct val="80000"/>
              </a:lnSpc>
              <a:spcBef>
                <a:spcPts val="600"/>
              </a:spcBef>
            </a:pPr>
            <a:r>
              <a:rPr lang="en-US" sz="2600" dirty="0"/>
              <a:t>The appropriate way to generate values for the random variables in a Monte Carlo simulation may be difficult to determine.</a:t>
            </a:r>
          </a:p>
          <a:p>
            <a:pPr marL="457200">
              <a:lnSpc>
                <a:spcPct val="80000"/>
              </a:lnSpc>
              <a:spcBef>
                <a:spcPts val="600"/>
              </a:spcBef>
            </a:pPr>
            <a:r>
              <a:rPr lang="en-US" sz="2600" dirty="0"/>
              <a:t>It is important to test the implications of different modeling approaches; a simulation model is not a crystal ball, but rather helps you understand the impact of uncertainty on your decisions.</a:t>
            </a:r>
          </a:p>
        </p:txBody>
      </p:sp>
    </p:spTree>
    <p:extLst>
      <p:ext uri="{BB962C8B-B14F-4D97-AF65-F5344CB8AC3E}">
        <p14:creationId xmlns:p14="http://schemas.microsoft.com/office/powerpoint/2010/main" val="31885872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19684</TotalTime>
  <Words>8745</Words>
  <Application>Microsoft Office PowerPoint</Application>
  <PresentationFormat>Widescreen</PresentationFormat>
  <Paragraphs>793</Paragraphs>
  <Slides>119</Slides>
  <Notes>65</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119</vt:i4>
      </vt:variant>
    </vt:vector>
  </HeadingPairs>
  <TitlesOfParts>
    <vt:vector size="132" baseType="lpstr">
      <vt:lpstr>Arial</vt:lpstr>
      <vt:lpstr>AvenirLTStd-Book</vt:lpstr>
      <vt:lpstr>AvenirLTStd-Heavy</vt:lpstr>
      <vt:lpstr>Calibri</vt:lpstr>
      <vt:lpstr>Calibri Light</vt:lpstr>
      <vt:lpstr>Symbol</vt:lpstr>
      <vt:lpstr>Times New Roman</vt:lpstr>
      <vt:lpstr>Wingdings</vt:lpstr>
      <vt:lpstr>Office Theme</vt:lpstr>
      <vt:lpstr>Optimized Template Master</vt:lpstr>
      <vt:lpstr>2_Office Theme</vt:lpstr>
      <vt:lpstr>1_Office Theme</vt:lpstr>
      <vt:lpstr>Equation</vt:lpstr>
      <vt:lpstr>Business Analytics</vt:lpstr>
      <vt:lpstr>Monte Carlo Simulation</vt:lpstr>
      <vt:lpstr>What is Monte Carlo Simulation?</vt:lpstr>
      <vt:lpstr>Different Distributions used in simulation </vt:lpstr>
      <vt:lpstr>Monte Carlo simulation provides a number of advantages over deterministic</vt:lpstr>
      <vt:lpstr>Introduction (Slide 1 of 2)</vt:lpstr>
      <vt:lpstr>Introduction (Slide 2 of 2)</vt:lpstr>
      <vt:lpstr>Risk Analysis for Sanotronics LLC</vt:lpstr>
      <vt:lpstr>Risk Analysis for Sanotronics LLC (Slide 1 of 33)</vt:lpstr>
      <vt:lpstr>Risk Analysis for Sanotronics LLC (Slide 2 of 33)</vt:lpstr>
      <vt:lpstr>Risk Analysis for Sanotronics LLC (Slide 3 of 33)</vt:lpstr>
      <vt:lpstr>Risk Analysis for Sanotronics LLC (Slide 4 of 33)</vt:lpstr>
      <vt:lpstr>Risk Analysis for Sanotronics LLC (Slide 5 of 33)</vt:lpstr>
      <vt:lpstr>Risk Analysis for Sanotronics LLC (Slide 6 of 33)</vt:lpstr>
      <vt:lpstr>Risk Analysis for Sanotronics LLC (Slide 7 of 33)</vt:lpstr>
      <vt:lpstr>Risk Analysis for Sanotronics LLC (Slide 8 of 33)</vt:lpstr>
      <vt:lpstr>Risk Analysis for Sanotronics LLC (Slide 9 of 33)</vt:lpstr>
      <vt:lpstr>Risk Analysis for Sanotronics LLC (Slide 10 of 33)</vt:lpstr>
      <vt:lpstr>Risk Analysis for Sanotronics LLC (Slide 11 of 33)</vt:lpstr>
      <vt:lpstr>Risk Analysis for Sanotronics LLC (Slide 12 of 33)</vt:lpstr>
      <vt:lpstr>Risk Analysis for Sanotronics LLC (Slide 13 of 33)</vt:lpstr>
      <vt:lpstr>Risk Analysis for Sanotronics LLC (Slide 14 of 33)</vt:lpstr>
      <vt:lpstr>Risk Analysis for Sanotronics LLC (Slide 15 of 33)</vt:lpstr>
      <vt:lpstr>Risk Analysis for Sanotronics LLC (Slide 16 of 33)</vt:lpstr>
      <vt:lpstr>Risk Analysis for Sanotronics LLC (Slide 17 of 33)</vt:lpstr>
      <vt:lpstr>Risk Analysis for Sanotronics LLC (Slide 18 of 33)</vt:lpstr>
      <vt:lpstr>Risk Analysis for Sanotronics LLC (Slide 19 of 33)</vt:lpstr>
      <vt:lpstr>Risk Analysis for Sanotronics LLC (Slide 20 of 33)</vt:lpstr>
      <vt:lpstr>Risk Analysis for Sanotronics LLC (Slide 21 of 33)</vt:lpstr>
      <vt:lpstr>Risk Analysis for Sanotronics LLC (Slide 22 of 33)</vt:lpstr>
      <vt:lpstr>Risk Analysis for Sanotronics LLC (Slide 23 of 33)</vt:lpstr>
      <vt:lpstr>Risk Analysis for Sanotronics LLC (Slide 24 of 33)</vt:lpstr>
      <vt:lpstr>Risk Analysis for Sanotronics LLC (Slide 25 of 33)</vt:lpstr>
      <vt:lpstr>Risk Analysis for Sanotronics LLC (Slide 26 of 33)</vt:lpstr>
      <vt:lpstr>Risk Analysis for Sanotronics LLC (Slide 27 of 33)</vt:lpstr>
      <vt:lpstr>Risk Analysis for Sanotronics LLC (Slide 28 of 33)</vt:lpstr>
      <vt:lpstr>Risk Analysis for Sanotronics LLC (Slide 29 of 33)</vt:lpstr>
      <vt:lpstr>Risk Analysis for Sanotronics LLC (Slide 30 of 33)</vt:lpstr>
      <vt:lpstr>Risk Analysis for Sanotronics LLC (Slide 31 of 33)</vt:lpstr>
      <vt:lpstr>Risk Analysis for Sanotronics LLC (Slide 32 of 33)</vt:lpstr>
      <vt:lpstr>Risk Analysis for Sanotronics LLC (Slide 33 of 33)</vt:lpstr>
      <vt:lpstr>Inventory Policy Analysis for Promus Corp</vt:lpstr>
      <vt:lpstr>Inventory Policy Analysis for Promus Corp (Slide 1 of 17)</vt:lpstr>
      <vt:lpstr>Inventory Policy Analysis for Promus Corp (Slide 2 of 17)</vt:lpstr>
      <vt:lpstr>Inventory Policy Analysis for Promus Corp (Slide 3 of 17)</vt:lpstr>
      <vt:lpstr>Inventory Policy Analysis for Promus Corp (Slide 4 of 17)</vt:lpstr>
      <vt:lpstr>Inventory Policy Analysis for Promus Corp (Slide 5 of 17)</vt:lpstr>
      <vt:lpstr>Inventory Policy Analysis for Promus Corp (Slide 6 of 17)</vt:lpstr>
      <vt:lpstr>Inventory Policy Analysis for Promus Corp (Slide 7 of 17)</vt:lpstr>
      <vt:lpstr>Inventory Policy Analysis for Promus Corp (Slide 8 of 17)</vt:lpstr>
      <vt:lpstr>Inventory Policy Analysis for Promus Corp (Slide 9 of 17)</vt:lpstr>
      <vt:lpstr>Inventory Policy Analysis for Promus Corp (Slide 10 of 17)</vt:lpstr>
      <vt:lpstr>Inventory Policy Analysis for Promus Corp (Slide 11 of 17)</vt:lpstr>
      <vt:lpstr>Inventory Policy Analysis for Promus Corp (Slide 12 of 17)</vt:lpstr>
      <vt:lpstr>Inventory Policy Analysis for Promus Corp (Slide 13 of 17)</vt:lpstr>
      <vt:lpstr>Inventory Policy Analysis for Promus Corp (Slide 14 of 17)</vt:lpstr>
      <vt:lpstr>Inventory Policy Analysis for Promus Corp (Slide 15 of 17)</vt:lpstr>
      <vt:lpstr>Inventory Policy Analysis for Promus Corp (Slide 16 of 17)</vt:lpstr>
      <vt:lpstr>Inventory Policy Analysis for Promus Corp (Slide 17 of 17)</vt:lpstr>
      <vt:lpstr>Simulation Modeling for Land Shark Inc.</vt:lpstr>
      <vt:lpstr>Simulation Modeling for Land Shark Inc. (Slide 1 of 39)</vt:lpstr>
      <vt:lpstr>Simulation Modeling for Land Shark Inc.  (Slide 2 of 39)</vt:lpstr>
      <vt:lpstr>Simulation Modeling for Land Shark Inc.  (Slide 3 of 39)</vt:lpstr>
      <vt:lpstr>Simulation Modeling for Land Shark Inc.  (Slide 4 of 39)</vt:lpstr>
      <vt:lpstr>Simulation Modeling for Land Shark Inc.  (Slide 5 of 39)</vt:lpstr>
      <vt:lpstr>Simulation Modeling for Land Shark Inc.  (Slide 6 of 39)</vt:lpstr>
      <vt:lpstr>Simulation Modeling for Land Shark Inc.  (Slide 7 of 39)</vt:lpstr>
      <vt:lpstr>Simulation Modeling for Land Shark Inc.  (Slide 8 of 39)</vt:lpstr>
      <vt:lpstr>Simulation Modeling for Land Shark Inc.  (Slide 9 of 39)</vt:lpstr>
      <vt:lpstr>Simulation Modeling for Land Shark Inc.  (Slide 10 of 39)</vt:lpstr>
      <vt:lpstr>Simulation Modeling for Land Shark Inc.  (Slide 11 of 39)</vt:lpstr>
      <vt:lpstr>Simulation Modeling for Land Shark Inc.  (Slide 12 of 39)</vt:lpstr>
      <vt:lpstr>Simulation Modeling for Land Shark Inc.  (Slide 13 of 39)</vt:lpstr>
      <vt:lpstr>Simulation Modeling for Land Shark Inc.  (Slide 14 of 39)</vt:lpstr>
      <vt:lpstr>Simulation Modeling for Land Shark Inc.  (Slide 15 of 39)</vt:lpstr>
      <vt:lpstr>Simulation Modeling for Land Shark Inc.  (Slide 16 of 39)</vt:lpstr>
      <vt:lpstr>Simulation Modeling for Land Shark Inc.  (Slide 17 of 39)</vt:lpstr>
      <vt:lpstr>Simulation Modeling for Land Shark Inc.  (Slide 18 of 39)</vt:lpstr>
      <vt:lpstr>Simulation Modeling for Land Shark Inc.  (Slide 19 of 39)</vt:lpstr>
      <vt:lpstr>Simulation Modeling for Land Shark Inc.  (Slide 20 of 39)</vt:lpstr>
      <vt:lpstr>Simulation Modeling for Land Shark Inc.  (Slide 21 of 39)</vt:lpstr>
      <vt:lpstr>Simulation Modeling for Land Shark Inc.  (Slide 22 of 39)</vt:lpstr>
      <vt:lpstr>Simulation Modeling for Land Shark Inc.  (Slide 23 of 39)</vt:lpstr>
      <vt:lpstr>Simulation Modeling for Land Shark Inc.  (Slide 24 of 39)</vt:lpstr>
      <vt:lpstr>Simulation Modeling for Land Shark Inc.  (Slide 25 of 39)</vt:lpstr>
      <vt:lpstr>Simulation Modeling for Land Shark Inc.  (Slide 26 of 39)</vt:lpstr>
      <vt:lpstr>Simulation Modeling for Land Shark Inc.  (Slide 27 of 39)</vt:lpstr>
      <vt:lpstr>Simulation Modeling for Land Shark Inc.  (Slide 28 of 39)</vt:lpstr>
      <vt:lpstr>Simulation Modeling for Land Shark Inc.  (Slide 29 of 39)</vt:lpstr>
      <vt:lpstr>Simulation Modeling for Land Shark Inc.  (Slide 30 of 39)</vt:lpstr>
      <vt:lpstr>Simulation Modeling for Land Shark Inc.  (Slide 31 of 39)</vt:lpstr>
      <vt:lpstr>Simulation Modeling for Land Shark Inc.  (Slide 32 of 39)</vt:lpstr>
      <vt:lpstr>Simulation Modeling for Land Shark Inc.  (Slide 33 of 39)</vt:lpstr>
      <vt:lpstr>Simulation Modeling for Land Shark Inc.  (Slide 34 of 39)</vt:lpstr>
      <vt:lpstr>Simulation Modeling for Land Shark Inc.  (Slide 35 of 39)</vt:lpstr>
      <vt:lpstr>Simulation Modeling for Land Shark Inc.  (Slide 36 of 39)</vt:lpstr>
      <vt:lpstr>Simulation Modeling for Land Shark Inc.  (Slide 37 of 39)</vt:lpstr>
      <vt:lpstr>Simulation Modeling for Land Shark Inc.  (Slide 38 of 39)</vt:lpstr>
      <vt:lpstr>Simulation Modeling for Land Shark Inc.  (Slide 39 of 39)</vt:lpstr>
      <vt:lpstr>Simulation with Dependent Random Variables</vt:lpstr>
      <vt:lpstr>Simulation with Dependent Random Variables (Slide 1 of 11)</vt:lpstr>
      <vt:lpstr>Simulation with Dependent Random Variables (Slide 2 of 11)</vt:lpstr>
      <vt:lpstr>Simulation with Dependent Random Variables (Slide 3 of 11)</vt:lpstr>
      <vt:lpstr>Simulation with Dependent Random Variables (Slide 4 of 11)</vt:lpstr>
      <vt:lpstr>Simulation with Dependent Random Variables (Slide 5 of 11)</vt:lpstr>
      <vt:lpstr>Simulation with Dependent Random Variables (Slide 6 of 11)</vt:lpstr>
      <vt:lpstr>Simulation with Dependent Random Variables (Slide 7 of 11)</vt:lpstr>
      <vt:lpstr>Simulation with Dependent Random Variables (Slide 8 of 11)</vt:lpstr>
      <vt:lpstr>Simulation with Dependent Random Variables (Slide 9 of 11)</vt:lpstr>
      <vt:lpstr>Simulation with Dependent Random Variables (Slide 10 of 11)</vt:lpstr>
      <vt:lpstr>Simulation with Dependent Random Variables (Slide 11 of 11)</vt:lpstr>
      <vt:lpstr>Simulation Considerations</vt:lpstr>
      <vt:lpstr>Simulation Considerations (Slide 1 of 6)</vt:lpstr>
      <vt:lpstr>Simulation Considerations (Slide 2 of 6)</vt:lpstr>
      <vt:lpstr>Simulation Considerations (Slide 3 of 6)</vt:lpstr>
      <vt:lpstr>Simulation Considerations (Slide 4 of 6)</vt:lpstr>
      <vt:lpstr>Simulation Considerations (Slide 5 of 6)</vt:lpstr>
      <vt:lpstr>Simulation Considerations (Slide 6 of 6)</vt:lpstr>
      <vt:lpstr>End of Chapter 11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Cengage Learning</dc:creator>
  <cp:lastModifiedBy>Sid</cp:lastModifiedBy>
  <cp:revision>431</cp:revision>
  <dcterms:created xsi:type="dcterms:W3CDTF">2015-06-17T14:10:03Z</dcterms:created>
  <dcterms:modified xsi:type="dcterms:W3CDTF">2021-11-05T18:53:49Z</dcterms:modified>
</cp:coreProperties>
</file>